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4"/>
  </p:sldMasterIdLst>
  <p:notesMasterIdLst>
    <p:notesMasterId r:id="rId54"/>
  </p:notesMasterIdLst>
  <p:sldIdLst>
    <p:sldId id="256" r:id="rId5"/>
    <p:sldId id="258" r:id="rId6"/>
    <p:sldId id="261" r:id="rId7"/>
    <p:sldId id="373" r:id="rId8"/>
    <p:sldId id="374" r:id="rId9"/>
    <p:sldId id="375" r:id="rId10"/>
    <p:sldId id="376" r:id="rId11"/>
    <p:sldId id="377" r:id="rId12"/>
    <p:sldId id="378" r:id="rId13"/>
    <p:sldId id="259" r:id="rId14"/>
    <p:sldId id="284" r:id="rId15"/>
    <p:sldId id="384" r:id="rId16"/>
    <p:sldId id="363" r:id="rId17"/>
    <p:sldId id="364" r:id="rId18"/>
    <p:sldId id="362" r:id="rId19"/>
    <p:sldId id="339" r:id="rId20"/>
    <p:sldId id="370" r:id="rId21"/>
    <p:sldId id="371" r:id="rId22"/>
    <p:sldId id="338" r:id="rId23"/>
    <p:sldId id="341" r:id="rId24"/>
    <p:sldId id="342" r:id="rId25"/>
    <p:sldId id="343" r:id="rId26"/>
    <p:sldId id="345" r:id="rId27"/>
    <p:sldId id="344" r:id="rId28"/>
    <p:sldId id="346" r:id="rId29"/>
    <p:sldId id="347" r:id="rId30"/>
    <p:sldId id="348" r:id="rId31"/>
    <p:sldId id="349" r:id="rId32"/>
    <p:sldId id="304" r:id="rId33"/>
    <p:sldId id="350" r:id="rId34"/>
    <p:sldId id="351" r:id="rId35"/>
    <p:sldId id="352" r:id="rId36"/>
    <p:sldId id="353" r:id="rId37"/>
    <p:sldId id="355" r:id="rId38"/>
    <p:sldId id="356" r:id="rId39"/>
    <p:sldId id="359" r:id="rId40"/>
    <p:sldId id="357" r:id="rId41"/>
    <p:sldId id="358" r:id="rId42"/>
    <p:sldId id="360" r:id="rId43"/>
    <p:sldId id="361" r:id="rId44"/>
    <p:sldId id="365" r:id="rId45"/>
    <p:sldId id="368" r:id="rId46"/>
    <p:sldId id="366" r:id="rId47"/>
    <p:sldId id="367" r:id="rId48"/>
    <p:sldId id="379" r:id="rId49"/>
    <p:sldId id="382" r:id="rId50"/>
    <p:sldId id="381" r:id="rId51"/>
    <p:sldId id="383" r:id="rId52"/>
    <p:sldId id="280" r:id="rId53"/>
  </p:sldIdLst>
  <p:sldSz cx="9144000" cy="6858000" type="screen4x3"/>
  <p:notesSz cx="6858000" cy="9144000"/>
  <p:embeddedFontLst>
    <p:embeddedFont>
      <p:font typeface="Raleway" panose="020B0604020202020204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Lato" panose="020B060402020202020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40CC2"/>
    <a:srgbClr val="FF6699"/>
    <a:srgbClr val="C5053C"/>
    <a:srgbClr val="12BE6C"/>
    <a:srgbClr val="003366"/>
    <a:srgbClr val="A93F92"/>
    <a:srgbClr val="795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1B6FF1-C885-4967-8E5E-6EABFE361E7F}">
  <a:tblStyle styleId="{641B6FF1-C885-4967-8E5E-6EABFE361E7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5.fntdata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205331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365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6195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4031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4723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416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83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4861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5124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4364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433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5051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221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26754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9570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1905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812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9423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0715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1426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0268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8638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18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840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8729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89323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9529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0719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2074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12153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3662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04087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7182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872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3127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179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6165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060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1988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094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056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6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938246" y="3377550"/>
            <a:ext cx="7218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659860" y="3377550"/>
            <a:ext cx="7218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-1" y="3377550"/>
            <a:ext cx="7218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721424" y="3377550"/>
            <a:ext cx="5216699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3047703" y="5323800"/>
            <a:ext cx="30477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096270" y="5323800"/>
            <a:ext cx="30477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" y="5323800"/>
            <a:ext cx="30477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710425" y="2882400"/>
            <a:ext cx="57236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 i="1"/>
            </a:lvl1pPr>
            <a:lvl2pPr lvl="1" algn="ctr" rtl="0">
              <a:spcBef>
                <a:spcPts val="0"/>
              </a:spcBef>
              <a:defRPr i="1"/>
            </a:lvl2pPr>
            <a:lvl3pPr lvl="2" algn="ctr" rtl="0">
              <a:spcBef>
                <a:spcPts val="0"/>
              </a:spcBef>
              <a:defRPr i="1"/>
            </a:lvl3pPr>
            <a:lvl4pPr lvl="3" algn="ctr" rtl="0">
              <a:spcBef>
                <a:spcPts val="0"/>
              </a:spcBef>
              <a:defRPr i="1"/>
            </a:lvl4pPr>
            <a:lvl5pPr lvl="4" algn="ctr" rtl="0">
              <a:spcBef>
                <a:spcPts val="0"/>
              </a:spcBef>
              <a:defRPr i="1"/>
            </a:lvl5pPr>
            <a:lvl6pPr lvl="5" algn="ctr" rtl="0">
              <a:spcBef>
                <a:spcPts val="0"/>
              </a:spcBef>
              <a:defRPr i="1"/>
            </a:lvl6pPr>
            <a:lvl7pPr lvl="6" algn="ctr" rtl="0">
              <a:spcBef>
                <a:spcPts val="0"/>
              </a:spcBef>
              <a:defRPr i="1"/>
            </a:lvl7pPr>
            <a:lvl8pPr lvl="7" algn="ctr" rtl="0">
              <a:spcBef>
                <a:spcPts val="0"/>
              </a:spcBef>
              <a:defRPr i="1"/>
            </a:lvl8pPr>
            <a:lvl9pPr lvl="8" algn="ctr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3" name="Shape 23"/>
          <p:cNvSpPr txBox="1"/>
          <p:nvPr/>
        </p:nvSpPr>
        <p:spPr>
          <a:xfrm>
            <a:off x="3593400" y="1575225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>
                <a:solidFill>
                  <a:srgbClr val="97ABBC"/>
                </a:solidFill>
              </a:rPr>
              <a:t>“</a:t>
            </a:r>
          </a:p>
        </p:txBody>
      </p:sp>
      <p:sp>
        <p:nvSpPr>
          <p:cNvPr id="24" name="Shape 24"/>
          <p:cNvSpPr/>
          <p:nvPr/>
        </p:nvSpPr>
        <p:spPr>
          <a:xfrm>
            <a:off x="5723283" y="2132900"/>
            <a:ext cx="17103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434176" y="2132900"/>
            <a:ext cx="17103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2132900"/>
            <a:ext cx="17103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710424" y="2132900"/>
            <a:ext cx="17103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77480"/>
              </a:buClr>
              <a:buSzPct val="100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-457200" y="2971800"/>
            <a:ext cx="9220200" cy="154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sz="4000" dirty="0"/>
              <a:t/>
            </a:r>
            <a:br>
              <a:rPr lang="en-US" sz="4000" dirty="0"/>
            </a:br>
            <a:r>
              <a:rPr lang="en-US" sz="4000" b="1" dirty="0"/>
              <a:t>Principles of Object Oriented Programming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0" y="1828800"/>
            <a:ext cx="9144000" cy="2362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4400" b="1" dirty="0">
                <a:solidFill>
                  <a:srgbClr val="002060"/>
                </a:solidFill>
              </a:rPr>
              <a:t>Structured v/s Object Oriented Programming Language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Procedure Oriented Program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533400"/>
            <a:ext cx="8763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Procedure-Oriented programming basically consists of writing a list of instructions (or actions) for the computer to follow, and organizing these instructions into groups known as </a:t>
            </a:r>
            <a:r>
              <a:rPr lang="en-US" sz="2400" b="1" i="1" u="sng" dirty="0">
                <a:solidFill>
                  <a:srgbClr val="002060"/>
                </a:solidFill>
              </a:rPr>
              <a:t>functions</a:t>
            </a:r>
            <a:r>
              <a:rPr lang="en-US" sz="2400" b="1" i="1" dirty="0">
                <a:solidFill>
                  <a:srgbClr val="00B050"/>
                </a:solidFill>
              </a:rPr>
              <a:t>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i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While we concentrate on the development of functions, very little attention is given to the data that are being used by various functions.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FFC000"/>
                </a:solidFill>
              </a:rPr>
              <a:t>What happens to the data? How are they affected by the functions that work on them?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In a multi function program, many important data items are placed as </a:t>
            </a:r>
            <a:r>
              <a:rPr lang="en-US" sz="2400" b="1" i="1" dirty="0">
                <a:solidFill>
                  <a:srgbClr val="7030A0"/>
                </a:solidFill>
              </a:rPr>
              <a:t>global so that they </a:t>
            </a:r>
            <a:r>
              <a:rPr lang="en-US" sz="2400" b="1" dirty="0">
                <a:solidFill>
                  <a:srgbClr val="7030A0"/>
                </a:solidFill>
              </a:rPr>
              <a:t>may be accessed by all the functions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Global data are more vulnerable to an accidental change by a function</a:t>
            </a:r>
          </a:p>
          <a:p>
            <a:pPr algn="just">
              <a:buFont typeface="Wingdings" pitchFamily="2" charset="2"/>
              <a:buChar char="ü"/>
            </a:pP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Procedure Oriented Program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422B9A1-853C-4F8A-8B69-4D9535398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3" t="20371" r="36666" b="12963"/>
          <a:stretch/>
        </p:blipFill>
        <p:spPr>
          <a:xfrm>
            <a:off x="609600" y="661824"/>
            <a:ext cx="7772400" cy="55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0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Procedure Oriented Program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24399" t="6164" r="4621" b="8904"/>
          <a:stretch>
            <a:fillRect/>
          </a:stretch>
        </p:blipFill>
        <p:spPr bwMode="auto">
          <a:xfrm>
            <a:off x="304800" y="838200"/>
            <a:ext cx="8610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8200" y="60960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Typical Structure of Procedure Oriented Program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Procedure Oriented Program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l="22942" t="12729" r="18594" b="23378"/>
          <a:stretch>
            <a:fillRect/>
          </a:stretch>
        </p:blipFill>
        <p:spPr bwMode="auto">
          <a:xfrm>
            <a:off x="457200" y="1295400"/>
            <a:ext cx="792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hape 266"/>
          <p:cNvSpPr txBox="1">
            <a:spLocks/>
          </p:cNvSpPr>
          <p:nvPr/>
        </p:nvSpPr>
        <p:spPr>
          <a:xfrm>
            <a:off x="609600" y="5562600"/>
            <a:ext cx="6324600" cy="46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</a:b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Data and Functions in SOP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5334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Object Oriented Program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533400"/>
            <a:ext cx="8763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The major motivating factor in the invention of object oriented approach is </a:t>
            </a:r>
            <a:r>
              <a:rPr lang="en-US" sz="2400" b="1" i="1" dirty="0">
                <a:solidFill>
                  <a:srgbClr val="7030A0"/>
                </a:solidFill>
              </a:rPr>
              <a:t>to remove some </a:t>
            </a:r>
            <a:r>
              <a:rPr lang="en-US" sz="2400" b="1" dirty="0">
                <a:solidFill>
                  <a:srgbClr val="7030A0"/>
                </a:solidFill>
              </a:rPr>
              <a:t>of the flaws encountered in the procedural approach.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OOP treats data as a critical element in the program development and does not allow it to flow freely around the system.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C00000"/>
                </a:solidFill>
              </a:rPr>
              <a:t>It ties data more closely to the function  that operate on it, and protects it from accidental modification from outside functions.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OOP allows decomposition of a problem into a number of entities called 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</a:rPr>
              <a:t>objects and then builds data and functions around these objects</a:t>
            </a:r>
            <a:r>
              <a:rPr lang="en-US" sz="2400" b="1" i="1" dirty="0"/>
              <a:t>.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i="1" dirty="0">
                <a:solidFill>
                  <a:srgbClr val="FF0066"/>
                </a:solidFill>
              </a:rPr>
              <a:t>The </a:t>
            </a:r>
            <a:r>
              <a:rPr lang="en-US" sz="2400" b="1" dirty="0">
                <a:solidFill>
                  <a:srgbClr val="FF0066"/>
                </a:solidFill>
              </a:rPr>
              <a:t>data of an object can be accessed only by the functions associated with that object.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685800" y="152400"/>
            <a:ext cx="72390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Object Oriented Program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21878" t="10067" r="30018" b="14060"/>
          <a:stretch>
            <a:fillRect/>
          </a:stretch>
        </p:blipFill>
        <p:spPr bwMode="auto">
          <a:xfrm>
            <a:off x="838200" y="990600"/>
            <a:ext cx="7543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hape 266"/>
          <p:cNvSpPr txBox="1">
            <a:spLocks/>
          </p:cNvSpPr>
          <p:nvPr/>
        </p:nvSpPr>
        <p:spPr>
          <a:xfrm>
            <a:off x="1905000" y="5181600"/>
            <a:ext cx="5638800" cy="46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</a:b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Organization</a:t>
            </a:r>
            <a:r>
              <a:rPr kumimoji="0" lang="en" sz="2400" b="1" i="0" u="none" strike="noStrike" kern="0" cap="none" spc="0" normalizeH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 of Data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 in OOP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5334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SOP v/s OOP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234107"/>
              </p:ext>
            </p:extLst>
          </p:nvPr>
        </p:nvGraphicFramePr>
        <p:xfrm>
          <a:off x="228600" y="457201"/>
          <a:ext cx="8762999" cy="5384183"/>
        </p:xfrm>
        <a:graphic>
          <a:graphicData uri="http://schemas.openxmlformats.org/drawingml/2006/table">
            <a:tbl>
              <a:tblPr firstRow="1" firstCol="1" bandRow="1">
                <a:tableStyleId>{641B6FF1-C885-4967-8E5E-6EABFE361E7F}</a:tableStyleId>
              </a:tblPr>
              <a:tblGrid>
                <a:gridCol w="386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88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881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619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chemeClr val="tx1"/>
                          </a:solidFill>
                          <a:effectLst/>
                        </a:rPr>
                        <a:t>Sr. No</a:t>
                      </a:r>
                      <a:endParaRPr lang="en-IN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chemeClr val="tx1"/>
                          </a:solidFill>
                          <a:effectLst/>
                        </a:rPr>
                        <a:t>Structured Programming Language (SOP)</a:t>
                      </a:r>
                      <a:endParaRPr lang="en-IN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169" marR="46169" marT="13851" marB="13851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chemeClr val="tx1"/>
                          </a:solidFill>
                          <a:effectLst/>
                        </a:rPr>
                        <a:t>Object Oriented Programming Language(OOP)</a:t>
                      </a:r>
                      <a:endParaRPr lang="en-IN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169" marR="46169" marT="13851" marB="1385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>
                          <a:solidFill>
                            <a:srgbClr val="00B050"/>
                          </a:solidFill>
                          <a:effectLst/>
                        </a:rPr>
                        <a:t>1</a:t>
                      </a:r>
                      <a:endParaRPr lang="en-IN" sz="2000" b="1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rgbClr val="00B050"/>
                          </a:solidFill>
                          <a:effectLst/>
                        </a:rPr>
                        <a:t>It</a:t>
                      </a:r>
                      <a:r>
                        <a:rPr lang="en-IN" sz="2000" b="1" baseline="0" dirty="0">
                          <a:solidFill>
                            <a:srgbClr val="00B050"/>
                          </a:solidFill>
                          <a:effectLst/>
                        </a:rPr>
                        <a:t> is</a:t>
                      </a:r>
                      <a:r>
                        <a:rPr lang="en-IN" sz="2000" b="1" dirty="0">
                          <a:solidFill>
                            <a:srgbClr val="00B050"/>
                          </a:solidFill>
                          <a:effectLst/>
                        </a:rPr>
                        <a:t> designed to focus on process/ logical structure and then data required for that process.</a:t>
                      </a:r>
                      <a:endParaRPr lang="en-IN" sz="20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169" marR="46169" marT="13851" marB="13851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rgbClr val="00B050"/>
                          </a:solidFill>
                          <a:effectLst/>
                        </a:rPr>
                        <a:t>It is designed to focus on data.</a:t>
                      </a:r>
                      <a:endParaRPr lang="en-IN" sz="20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169" marR="46169" marT="13851" marB="1385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rgbClr val="7030A0"/>
                          </a:solidFill>
                          <a:effectLst/>
                        </a:rPr>
                        <a:t>2</a:t>
                      </a:r>
                      <a:endParaRPr lang="en-IN" sz="2000" b="1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rgbClr val="7030A0"/>
                          </a:solidFill>
                          <a:effectLst/>
                        </a:rPr>
                        <a:t>Follows top-down approach.</a:t>
                      </a:r>
                      <a:endParaRPr lang="en-IN" sz="2000" b="1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169" marR="46169" marT="13851" marB="13851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rgbClr val="7030A0"/>
                          </a:solidFill>
                          <a:effectLst/>
                        </a:rPr>
                        <a:t>Follows bottom-up approach.</a:t>
                      </a:r>
                      <a:endParaRPr lang="en-IN" sz="2000" b="1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169" marR="46169" marT="13851" marB="1385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>
                          <a:solidFill>
                            <a:srgbClr val="C00000"/>
                          </a:solidFill>
                          <a:effectLst/>
                        </a:rPr>
                        <a:t>3</a:t>
                      </a:r>
                      <a:endParaRPr lang="en-IN" sz="2000" b="1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rgbClr val="C00000"/>
                          </a:solidFill>
                          <a:effectLst/>
                        </a:rPr>
                        <a:t>Also known as Modular Programming and a subset of procedural programming language.</a:t>
                      </a:r>
                      <a:endParaRPr lang="en-IN" sz="20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169" marR="46169" marT="13851" marB="13851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rgbClr val="C00000"/>
                          </a:solidFill>
                          <a:effectLst/>
                        </a:rPr>
                        <a:t>Supports inheritance, encapsulation, abstraction, polymorphism, etc.</a:t>
                      </a:r>
                      <a:endParaRPr lang="en-IN" sz="20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169" marR="46169" marT="13851" marB="1385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lang="en-IN" sz="2000" b="1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Programs are divided into small self-contained functions.</a:t>
                      </a:r>
                      <a:endParaRPr lang="en-IN" sz="20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169" marR="46169" marT="13851" marB="13851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Programs are divided into small entities called objects.</a:t>
                      </a:r>
                      <a:endParaRPr lang="en-IN" sz="20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169" marR="46169" marT="13851" marB="1385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rgbClr val="F40CC2"/>
                          </a:solidFill>
                          <a:effectLst/>
                        </a:rPr>
                        <a:t>5</a:t>
                      </a:r>
                      <a:endParaRPr lang="en-IN" sz="2000" b="1" dirty="0">
                        <a:solidFill>
                          <a:srgbClr val="F40CC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>
                          <a:solidFill>
                            <a:srgbClr val="F40CC2"/>
                          </a:solidFill>
                          <a:effectLst/>
                        </a:rPr>
                        <a:t>Function transform data from one form to another</a:t>
                      </a:r>
                      <a:endParaRPr lang="en-IN" sz="2000" b="1">
                        <a:solidFill>
                          <a:srgbClr val="F40CC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169" marR="46169" marT="13851" marB="13851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rgbClr val="F40CC2"/>
                          </a:solidFill>
                          <a:effectLst/>
                        </a:rPr>
                        <a:t>Functions that operate on data of an object are tied together in a data structure</a:t>
                      </a:r>
                      <a:endParaRPr lang="en-IN" sz="2000" b="1" dirty="0">
                        <a:solidFill>
                          <a:srgbClr val="F40CC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169" marR="46169" marT="13851" marB="13851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31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5334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SOP v/s OOP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608744"/>
              </p:ext>
            </p:extLst>
          </p:nvPr>
        </p:nvGraphicFramePr>
        <p:xfrm>
          <a:off x="228600" y="533400"/>
          <a:ext cx="8762999" cy="4948320"/>
        </p:xfrm>
        <a:graphic>
          <a:graphicData uri="http://schemas.openxmlformats.org/drawingml/2006/table">
            <a:tbl>
              <a:tblPr firstRow="1" firstCol="1" bandRow="1">
                <a:tableStyleId>{641B6FF1-C885-4967-8E5E-6EABFE361E7F}</a:tableStyleId>
              </a:tblPr>
              <a:tblGrid>
                <a:gridCol w="386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88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881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rgbClr val="00B050"/>
                          </a:solidFill>
                          <a:effectLst/>
                        </a:rPr>
                        <a:t>6</a:t>
                      </a:r>
                      <a:endParaRPr lang="en-IN" sz="20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baseline="0" dirty="0">
                          <a:solidFill>
                            <a:srgbClr val="00B050"/>
                          </a:solidFill>
                          <a:effectLst/>
                        </a:rPr>
                        <a:t> L</a:t>
                      </a:r>
                      <a:r>
                        <a:rPr lang="en-IN" sz="2000" b="1" dirty="0">
                          <a:solidFill>
                            <a:srgbClr val="00B050"/>
                          </a:solidFill>
                          <a:effectLst/>
                        </a:rPr>
                        <a:t>ess secure as there is no way of data hiding. (most of the functions share global data)</a:t>
                      </a:r>
                      <a:endParaRPr lang="en-IN" sz="20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169" marR="46169" marT="13851" marB="13851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rgbClr val="00B050"/>
                          </a:solidFill>
                          <a:effectLst/>
                        </a:rPr>
                        <a:t>More secure as having data hiding feature through access </a:t>
                      </a:r>
                      <a:r>
                        <a:rPr lang="en-IN" sz="2000" b="1" dirty="0" err="1">
                          <a:solidFill>
                            <a:srgbClr val="00B050"/>
                          </a:solidFill>
                          <a:effectLst/>
                        </a:rPr>
                        <a:t>specifiers</a:t>
                      </a:r>
                      <a:r>
                        <a:rPr lang="en-IN" sz="2000" b="1" dirty="0">
                          <a:solidFill>
                            <a:srgbClr val="00B050"/>
                          </a:solidFill>
                          <a:effectLst/>
                        </a:rPr>
                        <a:t>/modifiers i.e. private and protected </a:t>
                      </a:r>
                      <a:endParaRPr lang="en-IN" sz="20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169" marR="46169" marT="13851" marB="1385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>
                          <a:solidFill>
                            <a:srgbClr val="FF6699"/>
                          </a:solidFill>
                          <a:effectLst/>
                        </a:rPr>
                        <a:t>7</a:t>
                      </a:r>
                      <a:endParaRPr lang="en-IN" sz="2000" b="1">
                        <a:solidFill>
                          <a:srgbClr val="FF66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rgbClr val="FF6699"/>
                          </a:solidFill>
                          <a:effectLst/>
                        </a:rPr>
                        <a:t>Can solve moderately complex programs.</a:t>
                      </a:r>
                      <a:endParaRPr lang="en-IN" sz="2000" b="1" dirty="0">
                        <a:solidFill>
                          <a:srgbClr val="FF66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169" marR="46169" marT="13851" marB="13851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rgbClr val="FF6699"/>
                          </a:solidFill>
                          <a:effectLst/>
                        </a:rPr>
                        <a:t>Can solve any complex programs.</a:t>
                      </a:r>
                      <a:endParaRPr lang="en-IN" sz="2000" b="1" dirty="0">
                        <a:solidFill>
                          <a:srgbClr val="FF66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169" marR="46169" marT="13851" marB="1385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>
                          <a:solidFill>
                            <a:srgbClr val="7030A0"/>
                          </a:solidFill>
                          <a:effectLst/>
                        </a:rPr>
                        <a:t>8</a:t>
                      </a:r>
                      <a:endParaRPr lang="en-IN" sz="2000" b="1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rgbClr val="7030A0"/>
                          </a:solidFill>
                          <a:effectLst/>
                        </a:rPr>
                        <a:t>Provides less reusability, more function dependency.</a:t>
                      </a:r>
                      <a:endParaRPr lang="en-IN" sz="2000" b="1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169" marR="46169" marT="13851" marB="13851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rgbClr val="7030A0"/>
                          </a:solidFill>
                          <a:effectLst/>
                        </a:rPr>
                        <a:t>Provides more reusability (due to inheritance), less function dependency.</a:t>
                      </a:r>
                      <a:endParaRPr lang="en-IN" sz="2000" b="1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169" marR="46169" marT="13851" marB="1385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9</a:t>
                      </a:r>
                      <a:endParaRPr lang="en-IN" sz="2000" b="1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Less abstraction and less flexibility.</a:t>
                      </a:r>
                      <a:endParaRPr lang="en-IN" sz="2000" b="1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169" marR="46169" marT="13851" marB="13851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More abstraction and more flexibility( new data can functions can be added easily whenever required)</a:t>
                      </a:r>
                      <a:endParaRPr lang="en-IN" sz="20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169" marR="46169" marT="13851" marB="1385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73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>
                          <a:solidFill>
                            <a:srgbClr val="002060"/>
                          </a:solidFill>
                          <a:effectLst/>
                        </a:rPr>
                        <a:t>10</a:t>
                      </a:r>
                      <a:endParaRPr lang="en-IN" sz="20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>
                          <a:solidFill>
                            <a:srgbClr val="002060"/>
                          </a:solidFill>
                          <a:effectLst/>
                        </a:rPr>
                        <a:t>Examples: FORTRAN, C, BASIC, PASCAL, etc.</a:t>
                      </a:r>
                      <a:endParaRPr lang="en-IN" sz="20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169" marR="46169" marT="13851" marB="13851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solidFill>
                            <a:srgbClr val="002060"/>
                          </a:solidFill>
                          <a:effectLst/>
                        </a:rPr>
                        <a:t>Examples: C++, Java, PHP, </a:t>
                      </a:r>
                      <a:r>
                        <a:rPr lang="en-IN" sz="2000" b="1" dirty="0" err="1">
                          <a:solidFill>
                            <a:srgbClr val="002060"/>
                          </a:solidFill>
                          <a:effectLst/>
                        </a:rPr>
                        <a:t>.Net</a:t>
                      </a:r>
                      <a:r>
                        <a:rPr lang="en-IN" sz="2000" b="1" dirty="0">
                          <a:solidFill>
                            <a:srgbClr val="002060"/>
                          </a:solidFill>
                          <a:effectLst/>
                        </a:rPr>
                        <a:t>, Python, etc.</a:t>
                      </a:r>
                      <a:endParaRPr lang="en-IN" sz="20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169" marR="46169" marT="13851" marB="1385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758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 dirty="0">
                <a:solidFill>
                  <a:schemeClr val="bg1"/>
                </a:solidFill>
              </a:rPr>
              <a:t>OOP Principles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916025" y="1957950"/>
            <a:ext cx="55611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2185C5"/>
                </a:solidFill>
              </a:rPr>
              <a:t>Mrs. K.V.Bhatt</a:t>
            </a:r>
            <a:endParaRPr lang="en" sz="4800" b="1" dirty="0">
              <a:solidFill>
                <a:srgbClr val="2185C5"/>
              </a:solidFill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4294967295"/>
          </p:nvPr>
        </p:nvSpPr>
        <p:spPr>
          <a:xfrm>
            <a:off x="990600" y="2895600"/>
            <a:ext cx="6781800" cy="2660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 smtClean="0"/>
              <a:t>Lecturer</a:t>
            </a:r>
            <a:r>
              <a:rPr lang="en" sz="2800" dirty="0"/>
              <a:t>, Information Technology,</a:t>
            </a:r>
          </a:p>
          <a:p>
            <a:pPr lvl="0">
              <a:spcBef>
                <a:spcPts val="0"/>
              </a:spcBef>
              <a:buNone/>
            </a:pPr>
            <a:r>
              <a:rPr lang="en" sz="2800" dirty="0" smtClean="0"/>
              <a:t>SBMP</a:t>
            </a:r>
            <a:endParaRPr lang="en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class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449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We can create a </a:t>
            </a:r>
            <a:r>
              <a:rPr lang="en-US" sz="2400" b="1" u="sng" dirty="0">
                <a:solidFill>
                  <a:srgbClr val="7030A0"/>
                </a:solidFill>
              </a:rPr>
              <a:t>user defined data type </a:t>
            </a:r>
            <a:r>
              <a:rPr lang="en-US" sz="2400" b="1" dirty="0">
                <a:solidFill>
                  <a:srgbClr val="7030A0"/>
                </a:solidFill>
              </a:rPr>
              <a:t>in C++ using class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 A class can be considered as a “Template” or “Blue Print” or “Dye” which declares data and code(function) inside it.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A class is a logical reality from which we can create n no. of instances i.e. from a dye, we can create so many idols, from a blue print (plan/design/pattern), we can construct so many buildings physically, etc. Thus </a:t>
            </a: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</a:rPr>
              <a:t>a class is a collection of objects of similar types.</a:t>
            </a:r>
          </a:p>
          <a:p>
            <a:pPr algn="just"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algn="just">
              <a:buNone/>
            </a:pPr>
            <a:endParaRPr lang="en-US" sz="2400" b="1" i="1" dirty="0">
              <a:solidFill>
                <a:schemeClr val="accent4"/>
              </a:solidFill>
            </a:endParaRPr>
          </a:p>
          <a:p>
            <a:pPr marL="627063" indent="117475" algn="just">
              <a:buNone/>
            </a:pPr>
            <a:endParaRPr lang="en-US" sz="2400" b="1" i="1" dirty="0">
              <a:solidFill>
                <a:srgbClr val="00B050"/>
              </a:solidFill>
            </a:endParaRPr>
          </a:p>
          <a:p>
            <a:pPr marL="627063" indent="117475" algn="just">
              <a:buNone/>
            </a:pP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73730" name="Picture 2" descr="Image result for blue print mean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3810000"/>
            <a:ext cx="4648200" cy="2838450"/>
          </a:xfrm>
          <a:prstGeom prst="rect">
            <a:avLst/>
          </a:prstGeom>
          <a:noFill/>
        </p:spPr>
      </p:pic>
      <p:pic>
        <p:nvPicPr>
          <p:cNvPr id="73732" name="Picture 4" descr="Image result for moulds  to make idol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3886200"/>
            <a:ext cx="3657600" cy="27051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object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449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Basic run time entities in OOP i.e. a person, a bank, an employee, a student, etc.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FF6699"/>
                </a:solidFill>
              </a:rPr>
              <a:t> Are variables of type class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 Is a physical reality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Each object contains data and code(function) to manipulate data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Objects interact with each other by sending messages. i.e. a customer object can request an account object for the bank balance.</a:t>
            </a:r>
          </a:p>
          <a:p>
            <a:pPr algn="just"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algn="just">
              <a:buNone/>
            </a:pPr>
            <a:endParaRPr lang="en-US" sz="2400" b="1" i="1" dirty="0">
              <a:solidFill>
                <a:schemeClr val="accent4"/>
              </a:solidFill>
            </a:endParaRPr>
          </a:p>
          <a:p>
            <a:pPr marL="627063" indent="117475" algn="just">
              <a:buNone/>
            </a:pPr>
            <a:endParaRPr lang="en-US" sz="2400" b="1" i="1" dirty="0">
              <a:solidFill>
                <a:srgbClr val="00B050"/>
              </a:solidFill>
            </a:endParaRPr>
          </a:p>
          <a:p>
            <a:pPr marL="627063" indent="117475" algn="just">
              <a:buNone/>
            </a:pP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73732" name="Picture 4" descr="Image result for moulds  to make idol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4038601"/>
            <a:ext cx="3886200" cy="2819400"/>
          </a:xfrm>
          <a:prstGeom prst="rect">
            <a:avLst/>
          </a:prstGeom>
          <a:noFill/>
        </p:spPr>
      </p:pic>
      <p:pic>
        <p:nvPicPr>
          <p:cNvPr id="92162" name="Picture 2" descr="Image result for building"/>
          <p:cNvPicPr>
            <a:picLocks noChangeAspect="1" noChangeArrowheads="1"/>
          </p:cNvPicPr>
          <p:nvPr/>
        </p:nvPicPr>
        <p:blipFill>
          <a:blip r:embed="rId4"/>
          <a:srcRect t="2394" b="14533"/>
          <a:stretch>
            <a:fillRect/>
          </a:stretch>
        </p:blipFill>
        <p:spPr bwMode="auto">
          <a:xfrm>
            <a:off x="4343400" y="4038600"/>
            <a:ext cx="4648200" cy="281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Data Encapsulation 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373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The wrapping up of data and functions into a single unit (class) is known as </a:t>
            </a:r>
            <a:r>
              <a:rPr lang="en-US" sz="2400" b="1" dirty="0">
                <a:solidFill>
                  <a:srgbClr val="00B050"/>
                </a:solidFill>
              </a:rPr>
              <a:t>Encapsulation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FF6699"/>
                </a:solidFill>
              </a:rPr>
              <a:t> Only functions declared inside the class can access the data </a:t>
            </a:r>
            <a:r>
              <a:rPr lang="en-US" sz="2400" b="1" dirty="0">
                <a:solidFill>
                  <a:srgbClr val="003366"/>
                </a:solidFill>
              </a:rPr>
              <a:t>(outside interference is restricted – security)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Also called as “Data Hiding” or “Information Hiding”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The functions provide an interface between an object’s data and the program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 Encapsulation is achieved trough access modifiers  </a:t>
            </a:r>
            <a:r>
              <a:rPr lang="en-US" sz="2400" b="1" dirty="0">
                <a:solidFill>
                  <a:srgbClr val="00B050"/>
                </a:solidFill>
              </a:rPr>
              <a:t>private</a:t>
            </a:r>
            <a:r>
              <a:rPr lang="en-US" sz="2400" b="1" dirty="0">
                <a:solidFill>
                  <a:srgbClr val="0070C0"/>
                </a:solidFill>
              </a:rPr>
              <a:t> and </a:t>
            </a:r>
            <a:r>
              <a:rPr lang="en-US" sz="2400" b="1" dirty="0">
                <a:solidFill>
                  <a:srgbClr val="00B050"/>
                </a:solidFill>
              </a:rPr>
              <a:t>protected</a:t>
            </a:r>
            <a:r>
              <a:rPr lang="en-US" sz="2400" b="1" dirty="0">
                <a:solidFill>
                  <a:srgbClr val="0070C0"/>
                </a:solidFill>
              </a:rPr>
              <a:t> in C++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				</a:t>
            </a:r>
          </a:p>
          <a:p>
            <a:pPr lvl="1" algn="just">
              <a:buNone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		      				</a:t>
            </a:r>
          </a:p>
          <a:p>
            <a:pPr algn="just"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algn="just">
              <a:buNone/>
            </a:pPr>
            <a:endParaRPr lang="en-US" sz="2400" b="1" i="1" dirty="0">
              <a:solidFill>
                <a:schemeClr val="accent4"/>
              </a:solidFill>
            </a:endParaRPr>
          </a:p>
          <a:p>
            <a:pPr marL="627063" indent="117475" algn="just">
              <a:buNone/>
            </a:pPr>
            <a:endParaRPr lang="en-US" sz="2400" b="1" i="1" dirty="0">
              <a:solidFill>
                <a:srgbClr val="00B050"/>
              </a:solidFill>
            </a:endParaRPr>
          </a:p>
          <a:p>
            <a:pPr marL="627063" indent="117475" algn="just">
              <a:buNone/>
            </a:pPr>
            <a:endParaRPr lang="en-US" sz="24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Data Encapsulation 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624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Example: 	class employee</a:t>
            </a:r>
          </a:p>
          <a:p>
            <a:pPr lvl="1" algn="just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		{      </a:t>
            </a:r>
            <a:r>
              <a:rPr lang="en-US" b="1" dirty="0">
                <a:solidFill>
                  <a:srgbClr val="FF0000"/>
                </a:solidFill>
              </a:rPr>
              <a:t>private: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	</a:t>
            </a:r>
          </a:p>
          <a:p>
            <a:pPr lvl="1" algn="just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		       int code;</a:t>
            </a:r>
          </a:p>
          <a:p>
            <a:pPr lvl="1" algn="just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		       char  name[20];	</a:t>
            </a:r>
          </a:p>
          <a:p>
            <a:pPr lvl="1" algn="just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		       float salary;</a:t>
            </a:r>
          </a:p>
          <a:p>
            <a:pPr lvl="1" algn="just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		       int experience;</a:t>
            </a:r>
          </a:p>
          <a:p>
            <a:pPr lvl="1" algn="just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                                     </a:t>
            </a:r>
            <a:r>
              <a:rPr lang="en-US" b="1" dirty="0">
                <a:solidFill>
                  <a:srgbClr val="00B050"/>
                </a:solidFill>
              </a:rPr>
              <a:t>public:</a:t>
            </a:r>
          </a:p>
          <a:p>
            <a:pPr lvl="1" algn="just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		       void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setEmp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();</a:t>
            </a:r>
          </a:p>
          <a:p>
            <a:pPr lvl="1" algn="just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		       void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getEmp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();</a:t>
            </a:r>
          </a:p>
          <a:p>
            <a:pPr lvl="1" algn="just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                                     };	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b="1" dirty="0">
                <a:solidFill>
                  <a:srgbClr val="7030A0"/>
                </a:solidFill>
              </a:rPr>
              <a:t> The attributes i.e. code, name, salary, experience are called as “</a:t>
            </a:r>
            <a:r>
              <a:rPr lang="en-US" b="1" dirty="0">
                <a:solidFill>
                  <a:srgbClr val="00B050"/>
                </a:solidFill>
              </a:rPr>
              <a:t>data members</a:t>
            </a:r>
            <a:r>
              <a:rPr lang="en-US" b="1" dirty="0">
                <a:solidFill>
                  <a:srgbClr val="7030A0"/>
                </a:solidFill>
              </a:rPr>
              <a:t>”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The functions that operate on this data are called as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</a:t>
            </a:r>
            <a:r>
              <a:rPr lang="en-US" b="1" dirty="0">
                <a:solidFill>
                  <a:srgbClr val="00B050"/>
                </a:solidFill>
              </a:rPr>
              <a:t>member functions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” or “ </a:t>
            </a:r>
            <a:r>
              <a:rPr lang="en-US" b="1" dirty="0">
                <a:solidFill>
                  <a:srgbClr val="00B050"/>
                </a:solidFill>
              </a:rPr>
              <a:t>methods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” 			</a:t>
            </a:r>
          </a:p>
          <a:p>
            <a:pPr lvl="1" algn="just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		      				</a:t>
            </a:r>
          </a:p>
          <a:p>
            <a:pPr algn="just"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algn="just">
              <a:buNone/>
            </a:pPr>
            <a:endParaRPr lang="en-US" sz="2400" b="1" i="1" dirty="0">
              <a:solidFill>
                <a:schemeClr val="accent4"/>
              </a:solidFill>
            </a:endParaRPr>
          </a:p>
          <a:p>
            <a:pPr marL="627063" indent="117475" algn="just">
              <a:buNone/>
            </a:pPr>
            <a:endParaRPr lang="en-US" sz="2400" b="1" i="1" dirty="0">
              <a:solidFill>
                <a:srgbClr val="00B050"/>
              </a:solidFill>
            </a:endParaRPr>
          </a:p>
          <a:p>
            <a:pPr marL="627063" indent="117475" algn="just">
              <a:buNone/>
            </a:pPr>
            <a:endParaRPr lang="en-US" sz="24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Data Abstarction 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312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Act of representing essential features without including without including the internal details or explanations</a:t>
            </a:r>
          </a:p>
          <a:p>
            <a:pPr algn="just">
              <a:buNone/>
            </a:pPr>
            <a:r>
              <a:rPr lang="en-US" sz="2400" b="1" u="sng" dirty="0">
                <a:solidFill>
                  <a:schemeClr val="tx1"/>
                </a:solidFill>
              </a:rPr>
              <a:t>Examples:</a:t>
            </a:r>
          </a:p>
          <a:p>
            <a:pPr marL="566738" indent="-514350" algn="just">
              <a:buFont typeface="+mj-lt"/>
              <a:buAutoNum type="romanLcPeriod"/>
            </a:pPr>
            <a:r>
              <a:rPr lang="en-US" sz="2400" b="1" dirty="0">
                <a:solidFill>
                  <a:srgbClr val="FF6699"/>
                </a:solidFill>
              </a:rPr>
              <a:t>  </a:t>
            </a:r>
            <a:r>
              <a:rPr lang="en-US" sz="2400" b="1" dirty="0">
                <a:solidFill>
                  <a:srgbClr val="C5053C"/>
                </a:solidFill>
              </a:rPr>
              <a:t>To drive a car without knowledge of Automobile Engineering</a:t>
            </a:r>
          </a:p>
          <a:p>
            <a:pPr marL="566738" indent="-514350" algn="just">
              <a:buFont typeface="+mj-lt"/>
              <a:buAutoNum type="romanLcPeriod"/>
            </a:pPr>
            <a:r>
              <a:rPr lang="en-US" sz="2400" b="1" dirty="0">
                <a:solidFill>
                  <a:srgbClr val="C5053C"/>
                </a:solidFill>
              </a:rPr>
              <a:t> Using library functions in  C/C++ - </a:t>
            </a:r>
            <a:r>
              <a:rPr lang="en-US" sz="2400" b="1" dirty="0" err="1">
                <a:solidFill>
                  <a:srgbClr val="C5053C"/>
                </a:solidFill>
              </a:rPr>
              <a:t>pow</a:t>
            </a:r>
            <a:r>
              <a:rPr lang="en-US" sz="2400" b="1" dirty="0">
                <a:solidFill>
                  <a:srgbClr val="C5053C"/>
                </a:solidFill>
              </a:rPr>
              <a:t>(), </a:t>
            </a:r>
            <a:r>
              <a:rPr lang="en-US" sz="2400" b="1" dirty="0" err="1">
                <a:solidFill>
                  <a:srgbClr val="C5053C"/>
                </a:solidFill>
              </a:rPr>
              <a:t>sqrt</a:t>
            </a:r>
            <a:r>
              <a:rPr lang="en-US" sz="2400" b="1" dirty="0">
                <a:solidFill>
                  <a:srgbClr val="C5053C"/>
                </a:solidFill>
              </a:rPr>
              <a:t>(), etc.</a:t>
            </a:r>
          </a:p>
          <a:p>
            <a:pPr marL="566738" indent="-514350" algn="just">
              <a:buFont typeface="+mj-lt"/>
              <a:buAutoNum type="romanLcPeriod"/>
            </a:pPr>
            <a:r>
              <a:rPr lang="en-US" sz="2400" b="1" dirty="0">
                <a:solidFill>
                  <a:srgbClr val="C5053C"/>
                </a:solidFill>
              </a:rPr>
              <a:t> To use Internet, Smart Phones without knowing internal concepts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Classes use the concept of abstraction and are defined as a list of abstract attributes such as size, weight, and cost and functions to operate on these attributes </a:t>
            </a:r>
            <a:r>
              <a:rPr lang="en-US" sz="2400" b="1" dirty="0">
                <a:solidFill>
                  <a:srgbClr val="F40CC2"/>
                </a:solidFill>
              </a:rPr>
              <a:t>i.e. employee class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3366"/>
                </a:solidFill>
              </a:rPr>
              <a:t>To use the functionality of employee class, user is not worried about internal details rather he has to create an object and call the member functions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Due to this nature, class is called as an </a:t>
            </a:r>
            <a:r>
              <a:rPr lang="en-US" sz="2400" b="1" dirty="0">
                <a:solidFill>
                  <a:srgbClr val="FF6699"/>
                </a:solidFill>
              </a:rPr>
              <a:t>Abstract Data Type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algn="just"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algn="just">
              <a:buNone/>
            </a:pPr>
            <a:endParaRPr lang="en-US" sz="2400" b="1" i="1" dirty="0">
              <a:solidFill>
                <a:schemeClr val="accent4"/>
              </a:solidFill>
            </a:endParaRPr>
          </a:p>
          <a:p>
            <a:pPr marL="627063" indent="117475" algn="just">
              <a:buNone/>
            </a:pPr>
            <a:endParaRPr lang="en-US" sz="2400" b="1" i="1" dirty="0">
              <a:solidFill>
                <a:srgbClr val="00B050"/>
              </a:solidFill>
            </a:endParaRPr>
          </a:p>
          <a:p>
            <a:pPr marL="627063" indent="117475" algn="just">
              <a:buNone/>
            </a:pPr>
            <a:endParaRPr lang="en-US" sz="24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Inheritance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167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A process by which objects of one class acquire the properties of objects of another class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 In biological terms “A child inherits qualities of its parent along with its own quality”. It is applicable to a class object as well.</a:t>
            </a:r>
          </a:p>
          <a:p>
            <a:pPr algn="just"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algn="just">
              <a:buNone/>
            </a:pPr>
            <a:endParaRPr lang="en-US" sz="2400" b="1" i="1" dirty="0">
              <a:solidFill>
                <a:schemeClr val="accent4"/>
              </a:solidFill>
            </a:endParaRPr>
          </a:p>
          <a:p>
            <a:pPr marL="627063" indent="117475" algn="just">
              <a:buNone/>
            </a:pPr>
            <a:endParaRPr lang="en-US" sz="2400" b="1" i="1" dirty="0">
              <a:solidFill>
                <a:srgbClr val="00B050"/>
              </a:solidFill>
            </a:endParaRPr>
          </a:p>
          <a:p>
            <a:pPr marL="627063" indent="117475" algn="just">
              <a:buNone/>
            </a:pP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2488" t="1145" r="2488"/>
          <a:stretch>
            <a:fillRect/>
          </a:stretch>
        </p:blipFill>
        <p:spPr bwMode="auto">
          <a:xfrm>
            <a:off x="304800" y="2133600"/>
            <a:ext cx="8305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Inheritance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167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It provides the idea of Reusability which means we can add additional features to an existing class without modifying it.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 It is possible by deriving a new class from the existing one which possesses qualities of both classes i.e. parent and child.</a:t>
            </a:r>
          </a:p>
          <a:p>
            <a:pPr algn="just"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algn="just">
              <a:buNone/>
            </a:pPr>
            <a:endParaRPr lang="en-US" sz="2400" b="1" i="1" dirty="0">
              <a:solidFill>
                <a:schemeClr val="accent4"/>
              </a:solidFill>
            </a:endParaRPr>
          </a:p>
          <a:p>
            <a:pPr marL="627063" indent="117475" algn="just">
              <a:buNone/>
            </a:pPr>
            <a:endParaRPr lang="en-US" sz="2400" b="1" i="1" dirty="0">
              <a:solidFill>
                <a:srgbClr val="00B050"/>
              </a:solidFill>
            </a:endParaRPr>
          </a:p>
          <a:p>
            <a:pPr marL="627063" indent="117475" algn="just">
              <a:buNone/>
            </a:pP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3074" name="Picture 2" descr="Image result for inheritance in oops"/>
          <p:cNvPicPr>
            <a:picLocks noChangeAspect="1" noChangeArrowheads="1"/>
          </p:cNvPicPr>
          <p:nvPr/>
        </p:nvPicPr>
        <p:blipFill>
          <a:blip r:embed="rId3"/>
          <a:srcRect l="7143" r="7143" b="3774"/>
          <a:stretch>
            <a:fillRect/>
          </a:stretch>
        </p:blipFill>
        <p:spPr bwMode="auto">
          <a:xfrm>
            <a:off x="1828800" y="2514600"/>
            <a:ext cx="5638800" cy="3886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Polymorphism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167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 It is  a Greek term, means the ability to take more than one form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/>
              <a:t> </a:t>
            </a:r>
            <a:r>
              <a:rPr lang="en-US" sz="2400" b="1" dirty="0">
                <a:solidFill>
                  <a:srgbClr val="C5053C"/>
                </a:solidFill>
              </a:rPr>
              <a:t>An operation may exhibit different behaviors in different</a:t>
            </a:r>
          </a:p>
          <a:p>
            <a:pPr algn="just">
              <a:buNone/>
            </a:pPr>
            <a:r>
              <a:rPr lang="en-US" sz="2400" b="1" dirty="0">
                <a:solidFill>
                  <a:srgbClr val="C5053C"/>
                </a:solidFill>
              </a:rPr>
              <a:t>Instances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The behavior depends upon the types of data used in the operation. </a:t>
            </a:r>
            <a:r>
              <a:rPr lang="en-US" sz="2400" b="1" u="sng" dirty="0">
                <a:solidFill>
                  <a:srgbClr val="00B050"/>
                </a:solidFill>
              </a:rPr>
              <a:t>For example</a:t>
            </a:r>
            <a:r>
              <a:rPr lang="en-US" sz="2400" b="1" dirty="0">
                <a:solidFill>
                  <a:srgbClr val="00B050"/>
                </a:solidFill>
              </a:rPr>
              <a:t>, consider the operation of addition. For two numbers, the operation will generate a sum. If the operands are strings. then the operation would produce a third string by concatenation.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3366"/>
                </a:solidFill>
              </a:rPr>
              <a:t> The process of making an operator to exhibit different behaviors in different instances is known as 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</a:rPr>
              <a:t>operator overloading   </a:t>
            </a:r>
            <a:r>
              <a:rPr lang="en-US" sz="2400" b="1" u="sng" dirty="0">
                <a:solidFill>
                  <a:srgbClr val="F40CC2"/>
                </a:solidFill>
              </a:rPr>
              <a:t>[Compile Time Polymorphism]</a:t>
            </a:r>
          </a:p>
          <a:p>
            <a:pPr marL="627063" indent="117475" algn="just">
              <a:buNone/>
            </a:pPr>
            <a:endParaRPr lang="en-US" sz="2400" b="1" i="1" dirty="0">
              <a:solidFill>
                <a:srgbClr val="00B050"/>
              </a:solidFill>
            </a:endParaRPr>
          </a:p>
          <a:p>
            <a:pPr marL="627063" indent="117475" algn="just">
              <a:buNone/>
            </a:pPr>
            <a:endParaRPr lang="en-US" sz="24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Polymorphism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609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A single function name can be used to handle different number</a:t>
            </a:r>
          </a:p>
          <a:p>
            <a:pPr algn="just">
              <a:buNone/>
            </a:pPr>
            <a:r>
              <a:rPr lang="en-US" sz="2400" b="1" dirty="0">
                <a:solidFill>
                  <a:srgbClr val="0070C0"/>
                </a:solidFill>
              </a:rPr>
              <a:t>and different types of arguments. (i.e. a particular word having several different meanings depending on the context)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C5053C"/>
                </a:solidFill>
              </a:rPr>
              <a:t>Using a single function name to perform different types </a:t>
            </a:r>
            <a:r>
              <a:rPr lang="en-US" sz="2400" b="1" i="1" dirty="0">
                <a:solidFill>
                  <a:srgbClr val="C5053C"/>
                </a:solidFill>
              </a:rPr>
              <a:t>or tasks is known as </a:t>
            </a:r>
            <a:r>
              <a:rPr lang="en-US" sz="2400" b="1" i="1" dirty="0">
                <a:solidFill>
                  <a:srgbClr val="00B050"/>
                </a:solidFill>
              </a:rPr>
              <a:t>function overloading</a:t>
            </a:r>
          </a:p>
          <a:p>
            <a:pPr algn="just">
              <a:buFont typeface="Wingdings" pitchFamily="2" charset="2"/>
              <a:buChar char="ü"/>
            </a:pPr>
            <a:endParaRPr lang="en-US" sz="2400" b="1" i="1" dirty="0">
              <a:solidFill>
                <a:srgbClr val="00B050"/>
              </a:solidFill>
            </a:endParaRPr>
          </a:p>
          <a:p>
            <a:pPr algn="just">
              <a:buNone/>
            </a:pPr>
            <a:endParaRPr lang="en-US" sz="2400" b="1" i="1" dirty="0">
              <a:solidFill>
                <a:srgbClr val="00B050"/>
              </a:solidFill>
            </a:endParaRPr>
          </a:p>
          <a:p>
            <a:pPr algn="just">
              <a:buFont typeface="Wingdings" pitchFamily="2" charset="2"/>
              <a:buChar char="ü"/>
            </a:pPr>
            <a:endParaRPr lang="en-US" sz="2400" b="1" i="1" dirty="0">
              <a:solidFill>
                <a:srgbClr val="00B050"/>
              </a:solidFill>
            </a:endParaRPr>
          </a:p>
          <a:p>
            <a:pPr algn="just">
              <a:buFont typeface="Wingdings" pitchFamily="2" charset="2"/>
              <a:buChar char="ü"/>
            </a:pPr>
            <a:endParaRPr lang="en-US" sz="2400" b="1" i="1" dirty="0">
              <a:solidFill>
                <a:srgbClr val="00B050"/>
              </a:solidFill>
            </a:endParaRPr>
          </a:p>
          <a:p>
            <a:pPr algn="just">
              <a:buFont typeface="Wingdings" pitchFamily="2" charset="2"/>
              <a:buChar char="ü"/>
            </a:pPr>
            <a:endParaRPr lang="en-US" sz="2400" b="1" i="1" dirty="0">
              <a:solidFill>
                <a:srgbClr val="00B050"/>
              </a:solidFill>
            </a:endParaRPr>
          </a:p>
          <a:p>
            <a:pPr algn="just">
              <a:buFont typeface="Wingdings" pitchFamily="2" charset="2"/>
              <a:buChar char="ü"/>
            </a:pPr>
            <a:endParaRPr lang="en-US" sz="2400" b="1" i="1" dirty="0">
              <a:solidFill>
                <a:srgbClr val="00B050"/>
              </a:solidFill>
            </a:endParaRPr>
          </a:p>
          <a:p>
            <a:pPr marL="627063" indent="117475" algn="just">
              <a:buNone/>
            </a:pP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/>
          <a:srcRect l="13321" t="19384" r="17854" b="22047"/>
          <a:stretch>
            <a:fillRect/>
          </a:stretch>
        </p:blipFill>
        <p:spPr bwMode="auto">
          <a:xfrm>
            <a:off x="533400" y="2743200"/>
            <a:ext cx="7848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213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A single function name can be used to handle different number</a:t>
            </a:r>
          </a:p>
          <a:p>
            <a:pPr algn="just">
              <a:buNone/>
            </a:pPr>
            <a:r>
              <a:rPr lang="en-US" sz="2400" b="1" dirty="0">
                <a:solidFill>
                  <a:srgbClr val="0070C0"/>
                </a:solidFill>
              </a:rPr>
              <a:t>and different types of arguments. (i.e. a particular word having several different meanings depending on the context)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C5053C"/>
                </a:solidFill>
              </a:rPr>
              <a:t>Using a single function name to perform different types </a:t>
            </a:r>
            <a:r>
              <a:rPr lang="en-US" sz="2400" b="1" i="1" dirty="0">
                <a:solidFill>
                  <a:srgbClr val="C5053C"/>
                </a:solidFill>
              </a:rPr>
              <a:t>or tasks is known as </a:t>
            </a:r>
            <a:r>
              <a:rPr lang="en-US" sz="2400" b="1" i="1" dirty="0">
                <a:solidFill>
                  <a:srgbClr val="00B050"/>
                </a:solidFill>
              </a:rPr>
              <a:t>function overloading </a:t>
            </a:r>
            <a:r>
              <a:rPr lang="en-US" sz="2400" b="1" i="1" u="sng" dirty="0">
                <a:solidFill>
                  <a:srgbClr val="002060"/>
                </a:solidFill>
              </a:rPr>
              <a:t>[Compile Time Polymorphism]</a:t>
            </a:r>
            <a:endParaRPr lang="en-US" sz="2400" b="1" u="sng" dirty="0">
              <a:solidFill>
                <a:srgbClr val="002060"/>
              </a:solidFill>
            </a:endParaRPr>
          </a:p>
          <a:p>
            <a:pPr marL="627063" indent="117475" algn="just">
              <a:buNone/>
            </a:pPr>
            <a:endParaRPr lang="en-US" sz="2400" b="1" dirty="0">
              <a:solidFill>
                <a:srgbClr val="00B050"/>
              </a:solidFill>
            </a:endParaRPr>
          </a:p>
          <a:p>
            <a:pPr marL="627063" indent="117475" algn="just">
              <a:buNone/>
            </a:pPr>
            <a:endParaRPr lang="en-US" sz="2400" b="1" dirty="0">
              <a:solidFill>
                <a:srgbClr val="00B050"/>
              </a:solidFill>
            </a:endParaRPr>
          </a:p>
          <a:p>
            <a:pPr marL="627063" indent="117475" algn="just">
              <a:buNone/>
            </a:pPr>
            <a:endParaRPr lang="en-US" sz="24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2438400"/>
            <a:ext cx="91440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“A general class of operations may be accessed in the same manner even though specific actions associated with each operation may differ”</a:t>
            </a:r>
            <a:endParaRPr lang="en-US" sz="26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073100" y="63900"/>
            <a:ext cx="4946700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b="1" dirty="0">
                <a:solidFill>
                  <a:srgbClr val="002060"/>
                </a:solidFill>
              </a:rPr>
              <a:t>Learning Outcomes</a:t>
            </a: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457200" y="1295400"/>
            <a:ext cx="8382000" cy="320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Students will be able to:</a:t>
            </a:r>
          </a:p>
          <a:p>
            <a:pPr algn="just">
              <a:spcBef>
                <a:spcPts val="0"/>
              </a:spcBef>
              <a:buFont typeface="Arial" pitchFamily="34" charset="0"/>
              <a:buChar char="•"/>
            </a:pPr>
            <a:r>
              <a:rPr lang="en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" sz="2800" b="1" dirty="0">
                <a:solidFill>
                  <a:schemeClr val="accent6"/>
                </a:solidFill>
              </a:rPr>
              <a:t>Describe types of programming Languages.</a:t>
            </a:r>
          </a:p>
          <a:p>
            <a:pPr marL="231775" lvl="2" indent="-231775" algn="just">
              <a:buFont typeface="Arial" pitchFamily="34" charset="0"/>
              <a:buChar char="•"/>
            </a:pPr>
            <a:r>
              <a:rPr lang="en-US" sz="2800" b="1" dirty="0">
                <a:solidFill>
                  <a:srgbClr val="FFC000"/>
                </a:solidFill>
              </a:rPr>
              <a:t>Explain the difference between SOP and OOP.</a:t>
            </a:r>
          </a:p>
          <a:p>
            <a:pPr marL="231775" lvl="2" indent="-231775" algn="just">
              <a:buFont typeface="Arial" pitchFamily="34" charset="0"/>
              <a:buChar char="•"/>
            </a:pPr>
            <a:r>
              <a:rPr lang="en-US" sz="2800" b="1" dirty="0">
                <a:solidFill>
                  <a:schemeClr val="accent6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Define class, objects, abstraction, encapsulation, inheritance and polymorphism.</a:t>
            </a:r>
          </a:p>
          <a:p>
            <a:pPr marL="231775" lvl="2" indent="-231775" algn="just">
              <a:buFont typeface="Arial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Write a sample C++ Program.</a:t>
            </a:r>
          </a:p>
          <a:p>
            <a:pPr marL="231775" lvl="2" indent="-231775" algn="just">
              <a:buFont typeface="Arial" pitchFamily="34" charset="0"/>
              <a:buChar char="•"/>
            </a:pPr>
            <a:endParaRPr lang="en-US" sz="2800" b="1" dirty="0">
              <a:solidFill>
                <a:schemeClr val="accent6"/>
              </a:solidFill>
            </a:endParaRPr>
          </a:p>
          <a:p>
            <a:pPr marL="231775" lvl="2" indent="-231775" algn="just">
              <a:buNone/>
            </a:pPr>
            <a:endParaRPr lang="en-US" sz="2800" b="1" dirty="0">
              <a:solidFill>
                <a:schemeClr val="accent6"/>
              </a:solidFill>
            </a:endParaRPr>
          </a:p>
          <a:p>
            <a:pPr marL="231775" lvl="2" indent="-231775" algn="just">
              <a:buFont typeface="Arial" pitchFamily="34" charset="0"/>
              <a:buChar char="•"/>
            </a:pPr>
            <a:endParaRPr lang="en-US" sz="2800" b="1" dirty="0">
              <a:solidFill>
                <a:schemeClr val="accent6"/>
              </a:solidFill>
            </a:endParaRPr>
          </a:p>
          <a:p>
            <a:pPr marL="231775" lvl="2" indent="-231775" algn="just">
              <a:buNone/>
            </a:pPr>
            <a:endParaRPr lang="en-US" sz="2800" b="1" dirty="0">
              <a:solidFill>
                <a:schemeClr val="accent6"/>
              </a:solidFill>
            </a:endParaRPr>
          </a:p>
        </p:txBody>
      </p:sp>
      <p:grpSp>
        <p:nvGrpSpPr>
          <p:cNvPr id="8" name="Shape 314"/>
          <p:cNvGrpSpPr/>
          <p:nvPr/>
        </p:nvGrpSpPr>
        <p:grpSpPr>
          <a:xfrm>
            <a:off x="7806293" y="228600"/>
            <a:ext cx="1032907" cy="990600"/>
            <a:chOff x="584925" y="238125"/>
            <a:chExt cx="415200" cy="525100"/>
          </a:xfrm>
        </p:grpSpPr>
        <p:sp>
          <p:nvSpPr>
            <p:cNvPr id="9" name="Shape 315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31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31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31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31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320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Dynamic Binding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609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Binding refers to the linking of a procedure(function) call to the code to be executed in response to the call.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i="1" dirty="0">
                <a:solidFill>
                  <a:srgbClr val="7030A0"/>
                </a:solidFill>
              </a:rPr>
              <a:t>Dynamic binding (also known as late binding) means that the code associated with a </a:t>
            </a:r>
            <a:r>
              <a:rPr lang="en-US" sz="2400" b="1" dirty="0">
                <a:solidFill>
                  <a:srgbClr val="7030A0"/>
                </a:solidFill>
              </a:rPr>
              <a:t>given procedure call is not known until the time of the call at run-time.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Functions with same signature (name as well as no. and type of arguments are same) or prototype are called as </a:t>
            </a:r>
            <a:r>
              <a:rPr lang="en-US" sz="2400" b="1" dirty="0">
                <a:solidFill>
                  <a:srgbClr val="F40CC2"/>
                </a:solidFill>
              </a:rPr>
              <a:t>“virtual functions.” </a:t>
            </a:r>
            <a:endParaRPr lang="en-US" sz="2400" b="1" dirty="0"/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C5053C"/>
                </a:solidFill>
              </a:rPr>
              <a:t>It is associated with run time polymorphism and inheritance. </a:t>
            </a:r>
            <a:endParaRPr lang="en-US" sz="2400" b="1" i="1" dirty="0">
              <a:solidFill>
                <a:srgbClr val="C5053C"/>
              </a:solidFill>
            </a:endParaRPr>
          </a:p>
          <a:p>
            <a:pPr algn="just">
              <a:buFont typeface="Wingdings" pitchFamily="2" charset="2"/>
              <a:buChar char="ü"/>
            </a:pPr>
            <a:endParaRPr lang="en-US" sz="2400" b="1" i="1" dirty="0">
              <a:solidFill>
                <a:srgbClr val="00B050"/>
              </a:solidFill>
            </a:endParaRPr>
          </a:p>
          <a:p>
            <a:pPr algn="just">
              <a:buFont typeface="Wingdings" pitchFamily="2" charset="2"/>
              <a:buChar char="ü"/>
            </a:pPr>
            <a:endParaRPr lang="en-US" sz="2400" b="1" i="1" dirty="0">
              <a:solidFill>
                <a:srgbClr val="00B050"/>
              </a:solidFill>
            </a:endParaRPr>
          </a:p>
          <a:p>
            <a:pPr algn="just">
              <a:buFont typeface="Wingdings" pitchFamily="2" charset="2"/>
              <a:buChar char="ü"/>
            </a:pPr>
            <a:endParaRPr lang="en-US" sz="2400" b="1" i="1" dirty="0">
              <a:solidFill>
                <a:srgbClr val="00B050"/>
              </a:solidFill>
            </a:endParaRPr>
          </a:p>
          <a:p>
            <a:pPr algn="just">
              <a:buFont typeface="Wingdings" pitchFamily="2" charset="2"/>
              <a:buChar char="ü"/>
            </a:pPr>
            <a:endParaRPr lang="en-US" sz="2400" b="1" i="1" dirty="0">
              <a:solidFill>
                <a:srgbClr val="00B050"/>
              </a:solidFill>
            </a:endParaRPr>
          </a:p>
          <a:p>
            <a:pPr marL="627063" indent="117475" algn="just">
              <a:buFont typeface="Wingdings" pitchFamily="2" charset="2"/>
              <a:buChar char="ü"/>
            </a:pPr>
            <a:endParaRPr lang="en-US" sz="24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Message Passing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609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A93F92"/>
                </a:solidFill>
              </a:rPr>
              <a:t>Object Oriented Programming involves following basic steps:</a:t>
            </a:r>
          </a:p>
          <a:p>
            <a:pPr marL="457200" indent="-169863" algn="just">
              <a:buFont typeface="+mj-lt"/>
              <a:buAutoNum type="arabicPeriod"/>
            </a:pP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Creating classes that define objects and their behavior </a:t>
            </a:r>
          </a:p>
          <a:p>
            <a:pPr marL="457200" indent="-169863" algn="just">
              <a:buFont typeface="+mj-lt"/>
              <a:buAutoNum type="arabicPeriod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 Creating objects from the classes</a:t>
            </a:r>
          </a:p>
          <a:p>
            <a:pPr marL="457200" indent="-169863" algn="just">
              <a:buFont typeface="+mj-lt"/>
              <a:buAutoNum type="arabicPeriod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 Establishing communication among objects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C5053C"/>
                </a:solidFill>
              </a:rPr>
              <a:t>Objects communicate with one another by sending and receiving information much the same way </a:t>
            </a:r>
            <a:r>
              <a:rPr lang="en-US" sz="2400" b="1" i="1" dirty="0">
                <a:solidFill>
                  <a:srgbClr val="C5053C"/>
                </a:solidFill>
              </a:rPr>
              <a:t>as people pass messages to one another.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i="1" dirty="0">
                <a:solidFill>
                  <a:srgbClr val="7030A0"/>
                </a:solidFill>
              </a:rPr>
              <a:t>Message passing involves specifying the name of the object, the name of the function (message) and </a:t>
            </a:r>
            <a:r>
              <a:rPr lang="en-US" sz="2400" b="1" dirty="0">
                <a:solidFill>
                  <a:srgbClr val="7030A0"/>
                </a:solidFill>
              </a:rPr>
              <a:t>the information to be sent. </a:t>
            </a:r>
          </a:p>
          <a:p>
            <a:pPr algn="just"/>
            <a:r>
              <a:rPr lang="en-US" sz="2400" b="1" dirty="0"/>
              <a:t>Example:</a:t>
            </a:r>
            <a:endParaRPr lang="en-US" sz="2400" b="1" dirty="0">
              <a:solidFill>
                <a:srgbClr val="C5053C"/>
              </a:solidFill>
            </a:endParaRPr>
          </a:p>
          <a:p>
            <a:pPr algn="just">
              <a:buFont typeface="Wingdings" pitchFamily="2" charset="2"/>
              <a:buChar char="ü"/>
            </a:pPr>
            <a:endParaRPr lang="en-US" sz="2400" b="1" i="1" dirty="0">
              <a:solidFill>
                <a:srgbClr val="00B050"/>
              </a:solidFill>
            </a:endParaRPr>
          </a:p>
          <a:p>
            <a:pPr algn="just">
              <a:buFont typeface="Wingdings" pitchFamily="2" charset="2"/>
              <a:buChar char="ü"/>
            </a:pPr>
            <a:endParaRPr lang="en-US" sz="2400" b="1" i="1" dirty="0">
              <a:solidFill>
                <a:srgbClr val="00B050"/>
              </a:solidFill>
            </a:endParaRPr>
          </a:p>
          <a:p>
            <a:pPr algn="just">
              <a:buFont typeface="Wingdings" pitchFamily="2" charset="2"/>
              <a:buChar char="ü"/>
            </a:pPr>
            <a:endParaRPr lang="en-US" sz="2400" b="1" i="1" dirty="0">
              <a:solidFill>
                <a:srgbClr val="00B050"/>
              </a:solidFill>
            </a:endParaRPr>
          </a:p>
          <a:p>
            <a:pPr algn="just">
              <a:buFont typeface="Wingdings" pitchFamily="2" charset="2"/>
              <a:buChar char="ü"/>
            </a:pPr>
            <a:endParaRPr lang="en-US" sz="2400" b="1" i="1" dirty="0">
              <a:solidFill>
                <a:srgbClr val="00B050"/>
              </a:solidFill>
            </a:endParaRPr>
          </a:p>
          <a:p>
            <a:pPr marL="627063" indent="117475" algn="just">
              <a:buFont typeface="Wingdings" pitchFamily="2" charset="2"/>
              <a:buChar char="ü"/>
            </a:pP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/>
          <a:srcRect l="35490" t="14384" r="6839" b="43150"/>
          <a:stretch>
            <a:fillRect/>
          </a:stretch>
        </p:blipFill>
        <p:spPr bwMode="auto">
          <a:xfrm>
            <a:off x="2057400" y="4572000"/>
            <a:ext cx="5943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Benefits of OOP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281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Security in code due to data hiding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Multiple objects can co-exist without interference</a:t>
            </a:r>
          </a:p>
          <a:p>
            <a:pPr marL="287338" indent="-287338" algn="just"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Objects can be directly map with real world entities of given problem statement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Work can be partitioned on the basis of objects</a:t>
            </a:r>
          </a:p>
          <a:p>
            <a:pPr marL="287338" indent="-287338" algn="just"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Data centered design enables to capture more details in implementable form</a:t>
            </a:r>
          </a:p>
          <a:p>
            <a:pPr marL="287338" indent="-287338" algn="just"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Object oriented systems can be easily upgraded from small to large systems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Software complexity can be easily managed.</a:t>
            </a:r>
          </a:p>
          <a:p>
            <a:pPr algn="just">
              <a:buFont typeface="Wingdings" pitchFamily="2" charset="2"/>
              <a:buChar char="ü"/>
            </a:pP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just">
              <a:buFont typeface="Wingdings" pitchFamily="2" charset="2"/>
              <a:buChar char="ü"/>
            </a:pPr>
            <a:endParaRPr lang="en-US" sz="2400" b="1" dirty="0">
              <a:solidFill>
                <a:srgbClr val="00B050"/>
              </a:solidFill>
            </a:endParaRPr>
          </a:p>
          <a:p>
            <a:pPr marL="627063" indent="117475" algn="just">
              <a:buNone/>
            </a:pPr>
            <a:endParaRPr lang="en-US" sz="24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Applications of OOP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281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A93F92"/>
                </a:solidFill>
              </a:rPr>
              <a:t>Real Time Systems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A93F92"/>
                </a:solidFill>
              </a:rPr>
              <a:t>Simulation and Modeling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A93F92"/>
                </a:solidFill>
              </a:rPr>
              <a:t>Object Oriented Databases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A93F92"/>
                </a:solidFill>
              </a:rPr>
              <a:t>AI and Expert Systems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A93F92"/>
                </a:solidFill>
              </a:rPr>
              <a:t>Decision Support and Office Automation Systems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A93F92"/>
                </a:solidFill>
              </a:rPr>
              <a:t>CIM/CAM/CAD Systems</a:t>
            </a:r>
          </a:p>
          <a:p>
            <a:pPr algn="just">
              <a:buFont typeface="Wingdings" pitchFamily="2" charset="2"/>
              <a:buChar char="ü"/>
            </a:pPr>
            <a:endParaRPr lang="en-US" sz="2400" b="1" i="1" dirty="0">
              <a:solidFill>
                <a:srgbClr val="00B050"/>
              </a:solidFill>
            </a:endParaRPr>
          </a:p>
          <a:p>
            <a:pPr algn="just">
              <a:buFont typeface="Wingdings" pitchFamily="2" charset="2"/>
              <a:buChar char="ü"/>
            </a:pPr>
            <a:endParaRPr lang="en-US" sz="2400" b="1" i="1" dirty="0">
              <a:solidFill>
                <a:srgbClr val="00B050"/>
              </a:solidFill>
            </a:endParaRPr>
          </a:p>
          <a:p>
            <a:pPr algn="just">
              <a:buFont typeface="Wingdings" pitchFamily="2" charset="2"/>
              <a:buChar char="ü"/>
            </a:pPr>
            <a:endParaRPr lang="en-US" sz="2400" b="1" i="1" dirty="0">
              <a:solidFill>
                <a:srgbClr val="00B050"/>
              </a:solidFill>
            </a:endParaRPr>
          </a:p>
          <a:p>
            <a:pPr marL="627063" indent="117475" algn="just">
              <a:buNone/>
            </a:pPr>
            <a:endParaRPr lang="en-US" sz="24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History of  C++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5105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6"/>
                </a:solidFill>
              </a:rPr>
              <a:t>C++ is an object-oriented programming language.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Developed by Bjarne Stroustrup at AT&amp;T Bell Laboratories in Murray Hill, </a:t>
            </a:r>
            <a:r>
              <a:rPr lang="en-US" sz="2400" b="1" i="1" dirty="0">
                <a:solidFill>
                  <a:srgbClr val="00B050"/>
                </a:solidFill>
              </a:rPr>
              <a:t>New Jersey, USA, in the early </a:t>
            </a:r>
            <a:r>
              <a:rPr lang="en-US" sz="2400" b="1" dirty="0">
                <a:solidFill>
                  <a:srgbClr val="00B050"/>
                </a:solidFill>
              </a:rPr>
              <a:t>1980's.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Stroustrup, an admirer of Simula67  and a strong supporter of C, wanted to combine the best of both the languages created a more powerful language that could support object-oriented programming features and still retain the power and elegance of C. </a:t>
            </a:r>
            <a:r>
              <a:rPr lang="en-US" sz="2400" b="1" u="sng" dirty="0">
                <a:solidFill>
                  <a:srgbClr val="FF6699"/>
                </a:solidFill>
              </a:rPr>
              <a:t>The result was C++</a:t>
            </a:r>
            <a:r>
              <a:rPr lang="en-US" sz="2400" b="1" dirty="0">
                <a:solidFill>
                  <a:srgbClr val="0070C0"/>
                </a:solidFill>
              </a:rPr>
              <a:t>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Stroustrup initially called the new language 'C with classes'.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3366"/>
                </a:solidFill>
              </a:rPr>
              <a:t> Later in 1983, the name was changed to C++. </a:t>
            </a:r>
          </a:p>
          <a:p>
            <a:pPr marL="234950" indent="-182563"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 The idea of C++ comes from the C increment operator ++, an augmented (incremented) version of C.</a:t>
            </a:r>
            <a:endParaRPr lang="en-US" sz="2400" b="1" i="1" dirty="0">
              <a:solidFill>
                <a:srgbClr val="7030A0"/>
              </a:solidFill>
            </a:endParaRPr>
          </a:p>
          <a:p>
            <a:pPr algn="just">
              <a:buFont typeface="Wingdings" pitchFamily="2" charset="2"/>
              <a:buChar char="ü"/>
            </a:pPr>
            <a:endParaRPr lang="en-US" sz="2400" b="1" i="1" dirty="0">
              <a:solidFill>
                <a:srgbClr val="00B050"/>
              </a:solidFill>
            </a:endParaRPr>
          </a:p>
          <a:p>
            <a:pPr algn="just">
              <a:buFont typeface="Wingdings" pitchFamily="2" charset="2"/>
              <a:buChar char="ü"/>
            </a:pPr>
            <a:endParaRPr lang="en-US" sz="2400" b="1" i="1" dirty="0">
              <a:solidFill>
                <a:srgbClr val="00B050"/>
              </a:solidFill>
            </a:endParaRPr>
          </a:p>
          <a:p>
            <a:pPr marL="627063" indent="117475" algn="just">
              <a:buFont typeface="Wingdings" pitchFamily="2" charset="2"/>
              <a:buChar char="ü"/>
            </a:pPr>
            <a:endParaRPr lang="en-US" sz="24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Introduction to C++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403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F40CC2"/>
                </a:solidFill>
              </a:rPr>
              <a:t>During the early 1990's the language underwent a number of improvements and changes.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In November 1997, the ANSI/ISO standards committee standardized these changes and added several new features to the language specifications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C5053C"/>
                </a:solidFill>
              </a:rPr>
              <a:t>The most important facilities that C++ adds on to C are classes, inheritance, function overloading, and operator overloading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 dirty="0">
                <a:solidFill>
                  <a:schemeClr val="bg1"/>
                </a:solidFill>
              </a:rPr>
              <a:t>Structure of a C++ Program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Structure of a  C++ Program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31053" t="37671" r="15712" b="2055"/>
          <a:stretch>
            <a:fillRect/>
          </a:stretch>
        </p:blipFill>
        <p:spPr bwMode="auto">
          <a:xfrm>
            <a:off x="1066800" y="1066800"/>
            <a:ext cx="7010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A Sample  C++ Program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838200"/>
            <a:ext cx="9144000" cy="403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F40CC2"/>
                </a:solidFill>
              </a:rPr>
              <a:t>In Turbo C++/Borland C++ </a:t>
            </a:r>
          </a:p>
          <a:p>
            <a:pPr algn="just">
              <a:buNone/>
            </a:pPr>
            <a:r>
              <a:rPr lang="en-US" sz="2400" b="1" dirty="0">
                <a:solidFill>
                  <a:srgbClr val="F40CC2"/>
                </a:solidFill>
              </a:rPr>
              <a:t>	</a:t>
            </a:r>
            <a:r>
              <a:rPr lang="en-US" sz="2400" b="1" dirty="0">
                <a:solidFill>
                  <a:srgbClr val="7030A0"/>
                </a:solidFill>
              </a:rPr>
              <a:t>#include&lt;</a:t>
            </a:r>
            <a:r>
              <a:rPr lang="en-US" sz="2400" b="1" dirty="0" err="1">
                <a:solidFill>
                  <a:srgbClr val="7030A0"/>
                </a:solidFill>
              </a:rPr>
              <a:t>iostream.h</a:t>
            </a:r>
            <a:r>
              <a:rPr lang="en-US" sz="2400" b="1" dirty="0">
                <a:solidFill>
                  <a:srgbClr val="7030A0"/>
                </a:solidFill>
              </a:rPr>
              <a:t>&gt;</a:t>
            </a:r>
          </a:p>
          <a:p>
            <a:pPr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	void main()</a:t>
            </a:r>
          </a:p>
          <a:p>
            <a:pPr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                 {</a:t>
            </a:r>
          </a:p>
          <a:p>
            <a:pPr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		cout&lt;&lt;“Hello World\n”;	</a:t>
            </a:r>
          </a:p>
          <a:p>
            <a:pPr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	}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Compilation and Execution is same as C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A Sample  C++ Program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403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F40CC2"/>
                </a:solidFill>
              </a:rPr>
              <a:t>In UNIX/LINUX or CodeBlocks IDE</a:t>
            </a:r>
            <a:endParaRPr lang="en-US" sz="2400" b="1" dirty="0">
              <a:solidFill>
                <a:srgbClr val="7030A0"/>
              </a:solidFill>
            </a:endParaRPr>
          </a:p>
          <a:p>
            <a:pPr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              </a:t>
            </a:r>
            <a:r>
              <a:rPr lang="en-US" sz="2400" b="1" dirty="0">
                <a:solidFill>
                  <a:srgbClr val="C5053C"/>
                </a:solidFill>
              </a:rPr>
              <a:t>#include&lt;</a:t>
            </a:r>
            <a:r>
              <a:rPr lang="en-US" sz="2400" b="1" dirty="0" err="1">
                <a:solidFill>
                  <a:srgbClr val="C5053C"/>
                </a:solidFill>
              </a:rPr>
              <a:t>iostream</a:t>
            </a:r>
            <a:r>
              <a:rPr lang="en-US" sz="2400" b="1" dirty="0">
                <a:solidFill>
                  <a:srgbClr val="C5053C"/>
                </a:solidFill>
              </a:rPr>
              <a:t>&gt;</a:t>
            </a:r>
          </a:p>
          <a:p>
            <a:pPr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              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using namespace std;</a:t>
            </a:r>
          </a:p>
          <a:p>
            <a:pPr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               int main()</a:t>
            </a:r>
          </a:p>
          <a:p>
            <a:pPr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	 {	cout&lt;&lt;“Hello World\n”;	</a:t>
            </a:r>
          </a:p>
          <a:p>
            <a:pPr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		return 0;</a:t>
            </a:r>
          </a:p>
          <a:p>
            <a:pPr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	}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Compilation in UNIX/LINUX</a:t>
            </a:r>
            <a:r>
              <a:rPr lang="en-US" sz="2400" b="1" dirty="0">
                <a:solidFill>
                  <a:srgbClr val="C00000"/>
                </a:solidFill>
              </a:rPr>
              <a:t>: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g++ -o  Hello  Hello.cpp </a:t>
            </a:r>
          </a:p>
          <a:p>
            <a:pPr marL="1149350" algn="just">
              <a:buFont typeface="Wingdings" pitchFamily="2" charset="2"/>
              <a:buChar char="§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g++  =  C++ Compiler (</a:t>
            </a:r>
            <a:r>
              <a:rPr lang="en-US" sz="2400" b="1" dirty="0">
                <a:solidFill>
                  <a:srgbClr val="003366"/>
                </a:solidFill>
              </a:rPr>
              <a:t>for C program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gcc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1149350" algn="just">
              <a:buFont typeface="Wingdings" pitchFamily="2" charset="2"/>
              <a:buChar char="§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-o     = output file (i.e. Hello)</a:t>
            </a:r>
          </a:p>
          <a:p>
            <a:pPr marL="1149350" algn="just">
              <a:buFont typeface="Wingdings" pitchFamily="2" charset="2"/>
              <a:buChar char="§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Hello.cpp = Source file to be compiled</a:t>
            </a:r>
          </a:p>
          <a:p>
            <a:pPr marL="287338" indent="-287338"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Execution in UNIX/LINUX: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./Hello</a:t>
            </a:r>
          </a:p>
          <a:p>
            <a:pPr marL="287338" indent="-287338" algn="just"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Note: </a:t>
            </a:r>
            <a:r>
              <a:rPr lang="en-US" sz="2400" b="1" dirty="0">
                <a:solidFill>
                  <a:srgbClr val="0070C0"/>
                </a:solidFill>
              </a:rPr>
              <a:t>In CodeBlocks IDE, key commands are there to compile and execute a C++ program</a:t>
            </a:r>
          </a:p>
          <a:p>
            <a:pPr marL="1149350" algn="just">
              <a:buNone/>
            </a:pP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6"/>
          <p:cNvSpPr txBox="1">
            <a:spLocks/>
          </p:cNvSpPr>
          <p:nvPr/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Programming Languages</a:t>
            </a:r>
            <a:endParaRPr kumimoji="0" lang="en" sz="28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hape 267"/>
          <p:cNvSpPr txBox="1">
            <a:spLocks/>
          </p:cNvSpPr>
          <p:nvPr/>
        </p:nvSpPr>
        <p:spPr>
          <a:xfrm>
            <a:off x="0" y="533400"/>
            <a:ext cx="9144000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Wingdings" pitchFamily="2" charset="2"/>
              <a:buChar char="Ø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Types of Programming Languages:</a:t>
            </a:r>
          </a:p>
          <a:p>
            <a:pPr marL="514350" marR="0" lvl="0" indent="-51435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Low  (Binary or / Machine ) Level Language: </a:t>
            </a:r>
          </a:p>
          <a:p>
            <a:pPr marL="514350" marR="0" lvl="0" indent="-5715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Wingdings" pitchFamily="2" charset="2"/>
              <a:buChar char="ü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0’s and 1’s</a:t>
            </a:r>
          </a:p>
          <a:p>
            <a:pPr marL="514350" marR="0" lvl="0" indent="-5715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Wingdings" pitchFamily="2" charset="2"/>
              <a:buChar char="ü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Input and output are in binary form</a:t>
            </a:r>
          </a:p>
          <a:p>
            <a:pPr marL="514350" marR="0" lvl="0" indent="-5715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Wingdings" pitchFamily="2" charset="2"/>
              <a:buChar char="ü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Efficient performance as Processor knows binary</a:t>
            </a:r>
          </a:p>
          <a:p>
            <a:pPr marL="692150" marR="0" lvl="0" indent="-18256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Wingdings" pitchFamily="2" charset="2"/>
              <a:buChar char="ü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Difficult to learn  (Only scientists and researchers could work with it)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6699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b="1" dirty="0">
                <a:solidFill>
                  <a:srgbClr val="002060"/>
                </a:solidFill>
              </a:rPr>
              <a:t>A Sample  C++ Program</a:t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04800"/>
            <a:ext cx="8915400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 &lt;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iostream.h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&gt; or &lt;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iostream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&gt;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The header file </a:t>
            </a:r>
            <a:r>
              <a:rPr lang="en-US" sz="2400" b="1" dirty="0" err="1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iostream</a:t>
            </a:r>
            <a:r>
              <a:rPr lang="en-US" sz="2400" b="1" dirty="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 should be included at the beginning of all programs that use input/output statements.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2400" b="1" dirty="0" err="1">
                <a:solidFill>
                  <a:srgbClr val="C00000"/>
                </a:solidFill>
              </a:rPr>
              <a:t>lt</a:t>
            </a:r>
            <a:r>
              <a:rPr lang="en-US" sz="2400" b="1" dirty="0">
                <a:solidFill>
                  <a:srgbClr val="C00000"/>
                </a:solidFill>
              </a:rPr>
              <a:t> contains declarations for the identifier </a:t>
            </a:r>
            <a:r>
              <a:rPr lang="en-US" sz="2400" b="1" dirty="0">
                <a:solidFill>
                  <a:srgbClr val="003366"/>
                </a:solidFill>
              </a:rPr>
              <a:t>cout</a:t>
            </a:r>
            <a:r>
              <a:rPr lang="en-US" sz="2400" b="1" dirty="0">
                <a:solidFill>
                  <a:srgbClr val="C00000"/>
                </a:solidFill>
              </a:rPr>
              <a:t> and the operator </a:t>
            </a:r>
            <a:r>
              <a:rPr lang="en-US" sz="2400" b="1" dirty="0">
                <a:solidFill>
                  <a:srgbClr val="003366"/>
                </a:solidFill>
              </a:rPr>
              <a:t>&lt;&lt; </a:t>
            </a:r>
            <a:r>
              <a:rPr lang="en-US" sz="2400" b="1" dirty="0">
                <a:solidFill>
                  <a:srgbClr val="C00000"/>
                </a:solidFill>
              </a:rPr>
              <a:t>(output) as well identifier </a:t>
            </a:r>
            <a:r>
              <a:rPr lang="en-US" sz="2400" b="1" dirty="0">
                <a:solidFill>
                  <a:srgbClr val="003366"/>
                </a:solidFill>
              </a:rPr>
              <a:t>cin</a:t>
            </a:r>
            <a:r>
              <a:rPr lang="en-US" sz="2400" b="1" dirty="0">
                <a:solidFill>
                  <a:srgbClr val="C00000"/>
                </a:solidFill>
              </a:rPr>
              <a:t> and operator </a:t>
            </a:r>
            <a:r>
              <a:rPr lang="en-US" sz="2400" b="1" dirty="0">
                <a:solidFill>
                  <a:srgbClr val="003366"/>
                </a:solidFill>
              </a:rPr>
              <a:t>&gt;&gt;</a:t>
            </a:r>
            <a:r>
              <a:rPr lang="en-US" sz="2400" b="1" dirty="0">
                <a:solidFill>
                  <a:srgbClr val="C00000"/>
                </a:solidFill>
              </a:rPr>
              <a:t> (input) </a:t>
            </a:r>
          </a:p>
          <a:p>
            <a:pPr algn="just"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 Name Space: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/>
              <a:t> </a:t>
            </a:r>
            <a:r>
              <a:rPr lang="en-US" sz="2400" b="1" dirty="0">
                <a:solidFill>
                  <a:srgbClr val="00B0F0"/>
                </a:solidFill>
              </a:rPr>
              <a:t>A new concept introduced by the ANSI C++ standards committee</a:t>
            </a:r>
            <a:r>
              <a:rPr lang="en-US" sz="2400" b="1" dirty="0"/>
              <a:t>.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C5053C"/>
                </a:solidFill>
              </a:rPr>
              <a:t>Defines a scope for the identifiers that are used in a program. For using the identifiers defined in the namespace scope we must include the using directive, like</a:t>
            </a:r>
          </a:p>
          <a:p>
            <a:pPr algn="just"/>
            <a:r>
              <a:rPr lang="en-US" sz="2400" b="1" dirty="0"/>
              <a:t>		using namespace std;</a:t>
            </a:r>
          </a:p>
          <a:p>
            <a:pPr algn="just"/>
            <a:r>
              <a:rPr lang="en-US" sz="2400" b="1" dirty="0"/>
              <a:t>Here, </a:t>
            </a:r>
            <a:r>
              <a:rPr lang="en-US" sz="2400" b="1" dirty="0">
                <a:solidFill>
                  <a:srgbClr val="00B050"/>
                </a:solidFill>
              </a:rPr>
              <a:t>std is the namespace where ANSI C++ standard class libraries are defined.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200" b="1" dirty="0">
                <a:solidFill>
                  <a:srgbClr val="F40CC2"/>
                </a:solidFill>
              </a:rPr>
              <a:t>All ANSI C++ programs must include this directive. This will bring all the identifiers defined in std to the current global scope</a:t>
            </a:r>
            <a:r>
              <a:rPr lang="en-US" sz="2400" b="1" dirty="0"/>
              <a:t>.</a:t>
            </a:r>
            <a:endParaRPr lang="en-US" sz="2800" b="1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Output Operator </a:t>
            </a:r>
            <a:r>
              <a:rPr lang="en" sz="2800" b="1" dirty="0">
                <a:solidFill>
                  <a:srgbClr val="002060"/>
                </a:solidFill>
              </a:rPr>
              <a:t/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"/>
            <a:ext cx="8915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FF0066"/>
                </a:solidFill>
              </a:rPr>
              <a:t>The C++ introduces two new features, cout and &lt;&lt;.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12BE6C"/>
                </a:solidFill>
              </a:rPr>
              <a:t>The identifier cout (pronounced as 'C out') is a predefined object that represents the standard output stream in C++ i.e. the screen (console). It is also possible to redirect the output to other output devices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The operator&lt;&lt; is called the </a:t>
            </a:r>
            <a:r>
              <a:rPr lang="en-US" sz="2400" b="1" i="1" dirty="0">
                <a:solidFill>
                  <a:srgbClr val="FF0000"/>
                </a:solidFill>
              </a:rPr>
              <a:t>insertion</a:t>
            </a:r>
            <a:r>
              <a:rPr lang="en-US" sz="2400" b="1" i="1" dirty="0">
                <a:solidFill>
                  <a:srgbClr val="7030A0"/>
                </a:solidFill>
              </a:rPr>
              <a:t> or </a:t>
            </a:r>
            <a:r>
              <a:rPr lang="en-US" sz="2400" b="1" i="1" dirty="0">
                <a:solidFill>
                  <a:srgbClr val="FF0000"/>
                </a:solidFill>
              </a:rPr>
              <a:t>put to </a:t>
            </a:r>
            <a:r>
              <a:rPr lang="en-US" sz="2400" b="1" i="1" dirty="0">
                <a:solidFill>
                  <a:srgbClr val="7030A0"/>
                </a:solidFill>
              </a:rPr>
              <a:t>operator. It inserts (or sends) the contents </a:t>
            </a:r>
            <a:r>
              <a:rPr lang="en-US" sz="2400" b="1" dirty="0">
                <a:solidFill>
                  <a:srgbClr val="7030A0"/>
                </a:solidFill>
              </a:rPr>
              <a:t>of the variable on its right to the object on its left. 		</a:t>
            </a:r>
            <a:endParaRPr lang="en-US" sz="2800" b="1" dirty="0">
              <a:solidFill>
                <a:srgbClr val="7030A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20721" t="11398" r="17114" b="12729"/>
          <a:stretch>
            <a:fillRect/>
          </a:stretch>
        </p:blipFill>
        <p:spPr bwMode="auto">
          <a:xfrm>
            <a:off x="457200" y="3505200"/>
            <a:ext cx="8077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Adding Two Numbers</a:t>
            </a:r>
            <a:r>
              <a:rPr lang="en" sz="2800" b="1" dirty="0">
                <a:solidFill>
                  <a:srgbClr val="002060"/>
                </a:solidFill>
              </a:rPr>
              <a:t/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rgbClr val="12BE6C"/>
                </a:solidFill>
              </a:rPr>
              <a:t>	</a:t>
            </a:r>
            <a:r>
              <a:rPr lang="en-US" sz="2400" b="1" dirty="0">
                <a:solidFill>
                  <a:schemeClr val="accent6"/>
                </a:solidFill>
              </a:rPr>
              <a:t>#include&lt;</a:t>
            </a:r>
            <a:r>
              <a:rPr lang="en-US" sz="2400" b="1" dirty="0" err="1">
                <a:solidFill>
                  <a:schemeClr val="accent6"/>
                </a:solidFill>
              </a:rPr>
              <a:t>iostream</a:t>
            </a:r>
            <a:r>
              <a:rPr lang="en-US" sz="2400" b="1" dirty="0">
                <a:solidFill>
                  <a:schemeClr val="accent6"/>
                </a:solidFill>
              </a:rPr>
              <a:t>&gt;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using namespace std;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int void main()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{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	int a=2,b=3,c;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	c=</a:t>
            </a:r>
            <a:r>
              <a:rPr lang="en-US" sz="2400" b="1" dirty="0" err="1">
                <a:solidFill>
                  <a:schemeClr val="accent6"/>
                </a:solidFill>
              </a:rPr>
              <a:t>a+b</a:t>
            </a:r>
            <a:r>
              <a:rPr lang="en-US" sz="2400" b="1" dirty="0">
                <a:solidFill>
                  <a:schemeClr val="accent6"/>
                </a:solidFill>
              </a:rPr>
              <a:t>;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	cout&lt;&lt;c;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                    </a:t>
            </a:r>
            <a:r>
              <a:rPr lang="en-US" sz="2400" b="1" dirty="0">
                <a:solidFill>
                  <a:srgbClr val="FF0066"/>
                </a:solidFill>
              </a:rPr>
              <a:t>//cout&lt;&lt;“Addition of ”&lt;&lt;a&lt;&lt;“ and ”&lt;&lt;b&lt;&lt;“ = ”&lt;&lt;c;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	return 0;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}</a:t>
            </a:r>
          </a:p>
          <a:p>
            <a:pPr algn="just"/>
            <a:r>
              <a:rPr lang="en-US" sz="2400" b="1" dirty="0">
                <a:solidFill>
                  <a:srgbClr val="12BE6C"/>
                </a:solidFill>
              </a:rPr>
              <a:t> </a:t>
            </a:r>
            <a:endParaRPr lang="en-US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Input Operator </a:t>
            </a:r>
            <a:r>
              <a:rPr lang="en" sz="2800" b="1" dirty="0">
                <a:solidFill>
                  <a:srgbClr val="002060"/>
                </a:solidFill>
              </a:rPr>
              <a:t/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12BE6C"/>
                </a:solidFill>
              </a:rPr>
              <a:t>The statement: </a:t>
            </a:r>
            <a:r>
              <a:rPr lang="en-US" sz="2400" b="1" dirty="0">
                <a:solidFill>
                  <a:schemeClr val="accent6"/>
                </a:solidFill>
              </a:rPr>
              <a:t>cin&gt;&gt;num; </a:t>
            </a:r>
            <a:r>
              <a:rPr lang="en-US" sz="2400" b="1" dirty="0">
                <a:solidFill>
                  <a:srgbClr val="12BE6C"/>
                </a:solidFill>
              </a:rPr>
              <a:t>is an input statement and causes the program to wait for the user to type in a number. The number keyed in is placed in the variable num.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C5053C"/>
                </a:solidFill>
              </a:rPr>
              <a:t>The identifier cin (pronounced 'C in ') is a predefined object in C++ that corresponds to the standard input stream. i.e. the keyboard.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The operator </a:t>
            </a:r>
            <a:r>
              <a:rPr lang="en-US" sz="2400" b="1" i="1" dirty="0">
                <a:solidFill>
                  <a:srgbClr val="7030A0"/>
                </a:solidFill>
              </a:rPr>
              <a:t>&gt;&gt; is known as </a:t>
            </a:r>
            <a:r>
              <a:rPr lang="en-US" sz="2400" b="1" i="1" dirty="0">
                <a:solidFill>
                  <a:srgbClr val="FF0000"/>
                </a:solidFill>
              </a:rPr>
              <a:t>extraction</a:t>
            </a:r>
            <a:r>
              <a:rPr lang="en-US" sz="2400" b="1" i="1" dirty="0">
                <a:solidFill>
                  <a:srgbClr val="7030A0"/>
                </a:solidFill>
              </a:rPr>
              <a:t> or </a:t>
            </a:r>
            <a:r>
              <a:rPr lang="en-US" sz="2400" b="1" i="1" dirty="0">
                <a:solidFill>
                  <a:srgbClr val="FF0000"/>
                </a:solidFill>
              </a:rPr>
              <a:t>get from </a:t>
            </a:r>
            <a:r>
              <a:rPr lang="en-US" sz="2400" b="1" i="1" dirty="0">
                <a:solidFill>
                  <a:srgbClr val="7030A0"/>
                </a:solidFill>
              </a:rPr>
              <a:t>operator.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</a:rPr>
              <a:t> It extracts (or takes) the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value from the keyboard and assigns it to the variable on its right ( </a:t>
            </a:r>
            <a:r>
              <a:rPr lang="en-US" sz="2400" b="1" u="sng" dirty="0">
                <a:solidFill>
                  <a:schemeClr val="accent2">
                    <a:lumMod val="50000"/>
                  </a:schemeClr>
                </a:solidFill>
              </a:rPr>
              <a:t>like scanf() in C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US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l="15541" t="26699" r="21554" b="23592"/>
          <a:stretch>
            <a:fillRect/>
          </a:stretch>
        </p:blipFill>
        <p:spPr bwMode="auto">
          <a:xfrm>
            <a:off x="304800" y="4191000"/>
            <a:ext cx="7848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Adding Two Numbers</a:t>
            </a:r>
            <a:r>
              <a:rPr lang="en" sz="2800" b="1" dirty="0">
                <a:solidFill>
                  <a:srgbClr val="002060"/>
                </a:solidFill>
              </a:rPr>
              <a:t/>
            </a:r>
            <a:br>
              <a:rPr lang="en" sz="2800" b="1" dirty="0">
                <a:solidFill>
                  <a:srgbClr val="002060"/>
                </a:solidFill>
              </a:rPr>
            </a:b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rgbClr val="12BE6C"/>
                </a:solidFill>
              </a:rPr>
              <a:t>	</a:t>
            </a:r>
            <a:r>
              <a:rPr lang="en-US" sz="2400" b="1" dirty="0">
                <a:solidFill>
                  <a:schemeClr val="accent6"/>
                </a:solidFill>
              </a:rPr>
              <a:t>#include&lt;</a:t>
            </a:r>
            <a:r>
              <a:rPr lang="en-US" sz="2400" b="1" dirty="0" err="1">
                <a:solidFill>
                  <a:schemeClr val="accent6"/>
                </a:solidFill>
              </a:rPr>
              <a:t>iostream</a:t>
            </a:r>
            <a:r>
              <a:rPr lang="en-US" sz="2400" b="1" dirty="0">
                <a:solidFill>
                  <a:schemeClr val="accent6"/>
                </a:solidFill>
              </a:rPr>
              <a:t>&gt;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using namespace std;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</a:t>
            </a:r>
            <a:r>
              <a:rPr lang="en-US" sz="2400" b="1" dirty="0" err="1">
                <a:solidFill>
                  <a:schemeClr val="accent6"/>
                </a:solidFill>
              </a:rPr>
              <a:t>int</a:t>
            </a:r>
            <a:r>
              <a:rPr lang="en-US" sz="2400" b="1" dirty="0">
                <a:solidFill>
                  <a:schemeClr val="accent6"/>
                </a:solidFill>
              </a:rPr>
              <a:t> main()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{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	int </a:t>
            </a:r>
            <a:r>
              <a:rPr lang="en-US" sz="2400" b="1" dirty="0" err="1">
                <a:solidFill>
                  <a:schemeClr val="accent6"/>
                </a:solidFill>
              </a:rPr>
              <a:t>a,b,c</a:t>
            </a:r>
            <a:r>
              <a:rPr lang="en-US" sz="2400" b="1" dirty="0">
                <a:solidFill>
                  <a:schemeClr val="accent6"/>
                </a:solidFill>
              </a:rPr>
              <a:t>;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	cout&lt;&lt;“Enter two numbers\n”;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	cin&gt;&gt;a&gt;&gt;b;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	c=</a:t>
            </a:r>
            <a:r>
              <a:rPr lang="en-US" sz="2400" b="1" dirty="0" err="1">
                <a:solidFill>
                  <a:schemeClr val="accent6"/>
                </a:solidFill>
              </a:rPr>
              <a:t>a+b</a:t>
            </a:r>
            <a:r>
              <a:rPr lang="en-US" sz="2400" b="1" dirty="0">
                <a:solidFill>
                  <a:schemeClr val="accent6"/>
                </a:solidFill>
              </a:rPr>
              <a:t>;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	cout&lt;&lt;“Addition of ”&lt;&lt;a&lt;&lt;“ and ”&lt;&lt;b&lt;&lt;“ = ”&lt;&lt;c;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	return 0;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}</a:t>
            </a:r>
          </a:p>
          <a:p>
            <a:pPr algn="just"/>
            <a:r>
              <a:rPr lang="en-US" sz="2400" b="1" dirty="0">
                <a:solidFill>
                  <a:srgbClr val="12BE6C"/>
                </a:solidFill>
              </a:rPr>
              <a:t> </a:t>
            </a:r>
            <a:endParaRPr lang="en-US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 dirty="0">
                <a:solidFill>
                  <a:schemeClr val="bg1"/>
                </a:solidFill>
              </a:rPr>
              <a:t>C++ IDES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6"/>
          <p:cNvSpPr txBox="1">
            <a:spLocks/>
          </p:cNvSpPr>
          <p:nvPr/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</a:rPr>
              <a:t>C/C++ IDEs</a:t>
            </a:r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/>
            </a:r>
            <a:b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n" sz="28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1250" t="34706" r="48445" b="34706"/>
          <a:stretch>
            <a:fillRect/>
          </a:stretch>
        </p:blipFill>
        <p:spPr bwMode="auto">
          <a:xfrm>
            <a:off x="533400" y="381000"/>
            <a:ext cx="8153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50872" t="34706" r="625" b="34706"/>
          <a:stretch>
            <a:fillRect/>
          </a:stretch>
        </p:blipFill>
        <p:spPr bwMode="auto">
          <a:xfrm>
            <a:off x="457200" y="2438400"/>
            <a:ext cx="8229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11250" t="34706" r="28750" b="33529"/>
          <a:stretch>
            <a:fillRect/>
          </a:stretch>
        </p:blipFill>
        <p:spPr bwMode="auto">
          <a:xfrm>
            <a:off x="381000" y="4419600"/>
            <a:ext cx="8153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6"/>
          <p:cNvSpPr txBox="1">
            <a:spLocks/>
          </p:cNvSpPr>
          <p:nvPr/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</a:rPr>
              <a:t>Turbo C++ Code</a:t>
            </a:r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/>
            </a:r>
            <a:b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n" sz="28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04800" y="457201"/>
            <a:ext cx="9296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rgbClr val="12BE6C"/>
                </a:solidFill>
              </a:rPr>
              <a:t>	</a:t>
            </a:r>
            <a:r>
              <a:rPr lang="en-US" sz="2400" b="1" dirty="0">
                <a:solidFill>
                  <a:schemeClr val="accent6"/>
                </a:solidFill>
              </a:rPr>
              <a:t>#include&lt;</a:t>
            </a:r>
            <a:r>
              <a:rPr lang="en-US" sz="2400" b="1" dirty="0" err="1">
                <a:solidFill>
                  <a:schemeClr val="accent6"/>
                </a:solidFill>
              </a:rPr>
              <a:t>iostream.h</a:t>
            </a:r>
            <a:r>
              <a:rPr lang="en-US" sz="2400" b="1" dirty="0">
                <a:solidFill>
                  <a:schemeClr val="accent6"/>
                </a:solidFill>
              </a:rPr>
              <a:t>&gt;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void main()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{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	int </a:t>
            </a:r>
            <a:r>
              <a:rPr lang="en-US" sz="2400" b="1" dirty="0" err="1">
                <a:solidFill>
                  <a:schemeClr val="accent6"/>
                </a:solidFill>
              </a:rPr>
              <a:t>a,b,c</a:t>
            </a:r>
            <a:r>
              <a:rPr lang="en-US" sz="2400" b="1" dirty="0">
                <a:solidFill>
                  <a:schemeClr val="accent6"/>
                </a:solidFill>
              </a:rPr>
              <a:t>;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	cout&lt;&lt;“Enter two numbers\n”;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	cin&gt;&gt;a&gt;&gt;b;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	c=</a:t>
            </a:r>
            <a:r>
              <a:rPr lang="en-US" sz="2400" b="1" dirty="0" err="1">
                <a:solidFill>
                  <a:schemeClr val="accent6"/>
                </a:solidFill>
              </a:rPr>
              <a:t>a+b</a:t>
            </a:r>
            <a:r>
              <a:rPr lang="en-US" sz="2400" b="1" dirty="0">
                <a:solidFill>
                  <a:schemeClr val="accent6"/>
                </a:solidFill>
              </a:rPr>
              <a:t>;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	cout&lt;&lt;“Addition of ”&lt;&lt;a&lt;&lt;“ and ”&lt;&lt;b&lt;&lt;“ = ”&lt;&lt;c;</a:t>
            </a:r>
          </a:p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	}</a:t>
            </a:r>
          </a:p>
          <a:p>
            <a:pPr algn="just"/>
            <a:r>
              <a:rPr lang="en-US" sz="2400" b="1" dirty="0">
                <a:solidFill>
                  <a:srgbClr val="12BE6C"/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6"/>
          <p:cNvSpPr txBox="1">
            <a:spLocks/>
          </p:cNvSpPr>
          <p:nvPr/>
        </p:nvSpPr>
        <p:spPr>
          <a:xfrm>
            <a:off x="0" y="457200"/>
            <a:ext cx="89916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</a:rPr>
              <a:t> Code::Blocks Code</a:t>
            </a:r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/>
            </a:r>
            <a:b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n" sz="28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9144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93700" y="68580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C5053C"/>
                </a:solidFill>
              </a:rPr>
              <a:t>Credits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228600" y="1905000"/>
            <a:ext cx="8229600" cy="19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</a:rPr>
              <a:t>Object oriented programming with C++, </a:t>
            </a:r>
            <a:r>
              <a:rPr lang="en-US" sz="2400" dirty="0">
                <a:solidFill>
                  <a:srgbClr val="002060"/>
                </a:solidFill>
              </a:rPr>
              <a:t>E Balagurusamy, Tata McGraw-Hill Publishing Company Limited, New Delhi</a:t>
            </a:r>
            <a:endParaRPr lang="en" sz="2400" u="sng" dirty="0">
              <a:solidFill>
                <a:srgbClr val="002060"/>
              </a:solidFill>
              <a:hlinkClick r:id="rId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6"/>
          <p:cNvSpPr txBox="1">
            <a:spLocks/>
          </p:cNvSpPr>
          <p:nvPr/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Programming Languages</a:t>
            </a:r>
            <a:endParaRPr kumimoji="0" lang="en" sz="28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hape 267"/>
          <p:cNvSpPr txBox="1">
            <a:spLocks/>
          </p:cNvSpPr>
          <p:nvPr/>
        </p:nvSpPr>
        <p:spPr>
          <a:xfrm>
            <a:off x="0" y="533400"/>
            <a:ext cx="9144000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Wingdings" pitchFamily="2" charset="2"/>
              <a:buChar char="Ø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Types of Programming Languages:</a:t>
            </a:r>
          </a:p>
          <a:p>
            <a:pPr marL="514350" marR="0" lvl="0" indent="-51435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2. Assembly Level Language:</a:t>
            </a:r>
          </a:p>
          <a:p>
            <a:pPr marL="514350" marR="0" lvl="0" indent="-174625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Wingdings" pitchFamily="2" charset="2"/>
              <a:buChar char="ü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Hexadecimal Number System (0-F)</a:t>
            </a:r>
          </a:p>
          <a:p>
            <a:pPr marL="514350" marR="0" lvl="0" indent="-174625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Wingdings" pitchFamily="2" charset="2"/>
              <a:buChar char="ü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Easy to learn  so user friendly than binary</a:t>
            </a:r>
          </a:p>
          <a:p>
            <a:pPr marL="514350" marR="0" lvl="0" indent="-174625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Wingdings" pitchFamily="2" charset="2"/>
              <a:buChar char="ü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40CC2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Not efficient as binary because of </a:t>
            </a:r>
            <a:r>
              <a:rPr kumimoji="0" lang="en-US" sz="2800" b="1" i="0" u="sng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Assembler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40CC2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required to translate code into binary and extra cost for the assembler software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6699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6"/>
          <p:cNvSpPr txBox="1">
            <a:spLocks/>
          </p:cNvSpPr>
          <p:nvPr/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8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Programming Languages</a:t>
            </a:r>
            <a:endParaRPr kumimoji="0" lang="en" sz="28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hape 267"/>
          <p:cNvSpPr txBox="1">
            <a:spLocks/>
          </p:cNvSpPr>
          <p:nvPr/>
        </p:nvSpPr>
        <p:spPr>
          <a:xfrm>
            <a:off x="0" y="533400"/>
            <a:ext cx="9144000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Wingdings" pitchFamily="2" charset="2"/>
              <a:buChar char="Ø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Types of Programming Languages:</a:t>
            </a:r>
          </a:p>
          <a:p>
            <a:pPr marL="514350" marR="0" lvl="0" indent="-51435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3. Higher Level Language:</a:t>
            </a:r>
          </a:p>
          <a:p>
            <a:pPr marL="514350" marR="0" lvl="0" indent="-174625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Wingdings" pitchFamily="2" charset="2"/>
              <a:buChar char="ü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Decimal Number System (0-9)</a:t>
            </a:r>
          </a:p>
          <a:p>
            <a:pPr marL="514350" marR="0" lvl="0" indent="-174625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Wingdings" pitchFamily="2" charset="2"/>
              <a:buChar char="ü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Most user friendly because of fully English like structure</a:t>
            </a:r>
          </a:p>
          <a:p>
            <a:pPr marL="514350" marR="0" lvl="0" indent="-174625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Wingdings" pitchFamily="2" charset="2"/>
              <a:buChar char="ü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Performance is worst because Compiler or Interpreter is required for translation from higher level to lower level</a:t>
            </a:r>
          </a:p>
          <a:p>
            <a:pPr marL="514350" marR="0" lvl="0" indent="-174625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Wingdings" pitchFamily="2" charset="2"/>
              <a:buChar char="ü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Easy to learn compared to other languages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Wingdings" pitchFamily="2" charset="2"/>
              <a:buChar char="ü"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6699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6"/>
          <p:cNvSpPr txBox="1">
            <a:spLocks/>
          </p:cNvSpPr>
          <p:nvPr/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8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Programming Languages</a:t>
            </a:r>
            <a:endParaRPr kumimoji="0" lang="en" sz="28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hape 267"/>
          <p:cNvSpPr txBox="1">
            <a:spLocks/>
          </p:cNvSpPr>
          <p:nvPr/>
        </p:nvSpPr>
        <p:spPr>
          <a:xfrm>
            <a:off x="0" y="533400"/>
            <a:ext cx="9144000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Wingdings" pitchFamily="2" charset="2"/>
              <a:buChar char="Ø"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Types of Programming Languages:</a:t>
            </a:r>
          </a:p>
          <a:p>
            <a:pPr marL="514350" marR="0" lvl="0" indent="-51435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6699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16399" t="24176" r="32065" b="10989"/>
          <a:stretch>
            <a:fillRect/>
          </a:stretch>
        </p:blipFill>
        <p:spPr bwMode="auto">
          <a:xfrm>
            <a:off x="609600" y="1219200"/>
            <a:ext cx="8153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 l="21250" t="10000" r="21250"/>
          <a:stretch>
            <a:fillRect/>
          </a:stretch>
        </p:blipFill>
        <p:spPr bwMode="auto">
          <a:xfrm>
            <a:off x="304800" y="533400"/>
            <a:ext cx="8610600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hape 266"/>
          <p:cNvSpPr txBox="1">
            <a:spLocks/>
          </p:cNvSpPr>
          <p:nvPr/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2800" b="1" dirty="0">
                <a:solidFill>
                  <a:srgbClr val="002060"/>
                </a:solidFill>
              </a:rPr>
              <a:t>Timeline of HLLs</a:t>
            </a:r>
            <a:endParaRPr kumimoji="0" lang="en" sz="28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history of programming languag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800"/>
            <a:ext cx="8458200" cy="5334000"/>
          </a:xfrm>
          <a:prstGeom prst="rect">
            <a:avLst/>
          </a:prstGeom>
          <a:noFill/>
        </p:spPr>
      </p:pic>
      <p:sp>
        <p:nvSpPr>
          <p:cNvPr id="8" name="Shape 266"/>
          <p:cNvSpPr txBox="1">
            <a:spLocks/>
          </p:cNvSpPr>
          <p:nvPr/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Some Popular</a:t>
            </a:r>
            <a:r>
              <a:rPr kumimoji="0" lang="en" sz="2800" b="1" i="0" u="none" strike="noStrike" kern="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HLLs</a:t>
            </a:r>
            <a:endParaRPr kumimoji="0" lang="en" sz="28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6B202CBF532C47AC7B4711D124A94A" ma:contentTypeVersion="6" ma:contentTypeDescription="Create a new document." ma:contentTypeScope="" ma:versionID="6b0c5913e4c90648c0e3d8c9c8aad070">
  <xsd:schema xmlns:xsd="http://www.w3.org/2001/XMLSchema" xmlns:xs="http://www.w3.org/2001/XMLSchema" xmlns:p="http://schemas.microsoft.com/office/2006/metadata/properties" xmlns:ns2="b66ba328-3cef-4ab1-9137-b80ba276e726" targetNamespace="http://schemas.microsoft.com/office/2006/metadata/properties" ma:root="true" ma:fieldsID="4c5ebe11088ba27bcb664a761609a42e" ns2:_="">
    <xsd:import namespace="b66ba328-3cef-4ab1-9137-b80ba276e7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6ba328-3cef-4ab1-9137-b80ba276e7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AFDE04-7B7C-48A4-AB79-33F991A763D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7AAAF57-DF1A-4350-8DDC-2CCDEFFE8467}"/>
</file>

<file path=customXml/itemProps3.xml><?xml version="1.0" encoding="utf-8"?>
<ds:datastoreItem xmlns:ds="http://schemas.openxmlformats.org/officeDocument/2006/customXml" ds:itemID="{7618C999-A1CE-4C7A-AB86-C182FB1ABB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2442</TotalTime>
  <Words>2164</Words>
  <Application>Microsoft Office PowerPoint</Application>
  <PresentationFormat>On-screen Show (4:3)</PresentationFormat>
  <Paragraphs>305</Paragraphs>
  <Slides>49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Raleway</vt:lpstr>
      <vt:lpstr>Wingdings</vt:lpstr>
      <vt:lpstr>Calibri</vt:lpstr>
      <vt:lpstr>Arial</vt:lpstr>
      <vt:lpstr>Times New Roman</vt:lpstr>
      <vt:lpstr>Lato</vt:lpstr>
      <vt:lpstr>Antonio template</vt:lpstr>
      <vt:lpstr> Principles of Object Oriented Programming </vt:lpstr>
      <vt:lpstr>PowerPoint Presentation</vt:lpstr>
      <vt:lpstr>Learning Outcomes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Structured v/s Object Oriented Programming Language</vt:lpstr>
      <vt:lpstr>Procedure Oriented Program </vt:lpstr>
      <vt:lpstr>Procedure Oriented Program </vt:lpstr>
      <vt:lpstr>Procedure Oriented Program </vt:lpstr>
      <vt:lpstr>Procedure Oriented Program </vt:lpstr>
      <vt:lpstr>Object Oriented Program </vt:lpstr>
      <vt:lpstr>Object Oriented Program</vt:lpstr>
      <vt:lpstr>SOP v/s OOP </vt:lpstr>
      <vt:lpstr>SOP v/s OOP </vt:lpstr>
      <vt:lpstr>OOP Principles</vt:lpstr>
      <vt:lpstr>class </vt:lpstr>
      <vt:lpstr>object </vt:lpstr>
      <vt:lpstr>Data Encapsulation  </vt:lpstr>
      <vt:lpstr>Data Encapsulation  </vt:lpstr>
      <vt:lpstr>Data Abstarction  </vt:lpstr>
      <vt:lpstr>Inheritance </vt:lpstr>
      <vt:lpstr>Inheritance </vt:lpstr>
      <vt:lpstr>Polymorphism </vt:lpstr>
      <vt:lpstr>Polymorphism </vt:lpstr>
      <vt:lpstr>PowerPoint Presentation</vt:lpstr>
      <vt:lpstr>Dynamic Binding </vt:lpstr>
      <vt:lpstr>Message Passing </vt:lpstr>
      <vt:lpstr>Benefits of OOP </vt:lpstr>
      <vt:lpstr>Applications of OOP </vt:lpstr>
      <vt:lpstr>History of  C++ </vt:lpstr>
      <vt:lpstr>Introduction to C++ </vt:lpstr>
      <vt:lpstr>Structure of a C++ Program</vt:lpstr>
      <vt:lpstr>Structure of a  C++ Program </vt:lpstr>
      <vt:lpstr>A Sample  C++ Program </vt:lpstr>
      <vt:lpstr>A Sample  C++ Program </vt:lpstr>
      <vt:lpstr>A Sample  C++ Program </vt:lpstr>
      <vt:lpstr>Output Operator  </vt:lpstr>
      <vt:lpstr>Adding Two Numbers </vt:lpstr>
      <vt:lpstr>Input Operator  </vt:lpstr>
      <vt:lpstr>Adding Two Numbers </vt:lpstr>
      <vt:lpstr>C++ IDES</vt:lpstr>
      <vt:lpstr>PowerPoint Presentation</vt:lpstr>
      <vt:lpstr>PowerPoint Presentation</vt:lpstr>
      <vt:lpstr>PowerPoint Presentation</vt:lpstr>
      <vt:lpstr>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mrs</dc:creator>
  <cp:lastModifiedBy>Krishna Kansara</cp:lastModifiedBy>
  <cp:revision>179</cp:revision>
  <dcterms:modified xsi:type="dcterms:W3CDTF">2022-03-16T06:24:20Z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0x0101008A6B202CBF532C47AC7B4711D124A94A</vt:lpwstr>
  </property>
</Properties>
</file>